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8"/>
  </p:notesMasterIdLst>
  <p:handoutMasterIdLst>
    <p:handoutMasterId r:id="rId19"/>
  </p:handoutMasterIdLst>
  <p:sldIdLst>
    <p:sldId id="256" r:id="rId2"/>
    <p:sldId id="257" r:id="rId3"/>
    <p:sldId id="270" r:id="rId4"/>
    <p:sldId id="272" r:id="rId5"/>
    <p:sldId id="278" r:id="rId6"/>
    <p:sldId id="280" r:id="rId7"/>
    <p:sldId id="279" r:id="rId8"/>
    <p:sldId id="260" r:id="rId9"/>
    <p:sldId id="282" r:id="rId10"/>
    <p:sldId id="271" r:id="rId11"/>
    <p:sldId id="277" r:id="rId12"/>
    <p:sldId id="263" r:id="rId13"/>
    <p:sldId id="276" r:id="rId14"/>
    <p:sldId id="266" r:id="rId15"/>
    <p:sldId id="269" r:id="rId16"/>
    <p:sldId id="275" r:id="rId1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3" d="100"/>
          <a:sy n="103" d="100"/>
        </p:scale>
        <p:origin x="72"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CF9ABBFF-280D-4925-A146-24BE4A872DEC}" type="datetimeFigureOut">
              <a:rPr lang="en-GB" smtClean="0"/>
              <a:t>02/12/2022</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06DE650-9EE5-47B6-8231-F68BC5E06440}" type="slidenum">
              <a:rPr lang="en-GB" smtClean="0"/>
              <a:t>‹#›</a:t>
            </a:fld>
            <a:endParaRPr lang="en-GB"/>
          </a:p>
        </p:txBody>
      </p:sp>
    </p:spTree>
    <p:extLst>
      <p:ext uri="{BB962C8B-B14F-4D97-AF65-F5344CB8AC3E}">
        <p14:creationId xmlns:p14="http://schemas.microsoft.com/office/powerpoint/2010/main" val="2707458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E49D0F00-87D5-46DA-8DA2-2FC7EF76897F}" type="datetimeFigureOut">
              <a:rPr lang="en-GB" smtClean="0"/>
              <a:t>02/12/2022</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84CD496C-477D-4EFE-90BC-EF09C037B3B4}" type="slidenum">
              <a:rPr lang="en-GB" smtClean="0"/>
              <a:t>‹#›</a:t>
            </a:fld>
            <a:endParaRPr lang="en-GB"/>
          </a:p>
        </p:txBody>
      </p:sp>
    </p:spTree>
    <p:extLst>
      <p:ext uri="{BB962C8B-B14F-4D97-AF65-F5344CB8AC3E}">
        <p14:creationId xmlns:p14="http://schemas.microsoft.com/office/powerpoint/2010/main" val="675418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4CD496C-477D-4EFE-90BC-EF09C037B3B4}" type="slidenum">
              <a:rPr lang="en-GB" smtClean="0"/>
              <a:t>1</a:t>
            </a:fld>
            <a:endParaRPr lang="en-GB"/>
          </a:p>
        </p:txBody>
      </p:sp>
    </p:spTree>
    <p:extLst>
      <p:ext uri="{BB962C8B-B14F-4D97-AF65-F5344CB8AC3E}">
        <p14:creationId xmlns:p14="http://schemas.microsoft.com/office/powerpoint/2010/main" val="1112549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4CD496C-477D-4EFE-90BC-EF09C037B3B4}" type="slidenum">
              <a:rPr lang="en-GB" smtClean="0"/>
              <a:t>13</a:t>
            </a:fld>
            <a:endParaRPr lang="en-GB"/>
          </a:p>
        </p:txBody>
      </p:sp>
    </p:spTree>
    <p:extLst>
      <p:ext uri="{BB962C8B-B14F-4D97-AF65-F5344CB8AC3E}">
        <p14:creationId xmlns:p14="http://schemas.microsoft.com/office/powerpoint/2010/main" val="1825931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4CD496C-477D-4EFE-90BC-EF09C037B3B4}" type="slidenum">
              <a:rPr lang="en-GB" smtClean="0"/>
              <a:t>14</a:t>
            </a:fld>
            <a:endParaRPr lang="en-GB"/>
          </a:p>
        </p:txBody>
      </p:sp>
    </p:spTree>
    <p:extLst>
      <p:ext uri="{BB962C8B-B14F-4D97-AF65-F5344CB8AC3E}">
        <p14:creationId xmlns:p14="http://schemas.microsoft.com/office/powerpoint/2010/main" val="946210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4CD496C-477D-4EFE-90BC-EF09C037B3B4}" type="slidenum">
              <a:rPr lang="en-GB" smtClean="0"/>
              <a:t>15</a:t>
            </a:fld>
            <a:endParaRPr lang="en-GB"/>
          </a:p>
        </p:txBody>
      </p:sp>
    </p:spTree>
    <p:extLst>
      <p:ext uri="{BB962C8B-B14F-4D97-AF65-F5344CB8AC3E}">
        <p14:creationId xmlns:p14="http://schemas.microsoft.com/office/powerpoint/2010/main" val="327876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4CD496C-477D-4EFE-90BC-EF09C037B3B4}" type="slidenum">
              <a:rPr lang="en-GB" smtClean="0"/>
              <a:t>16</a:t>
            </a:fld>
            <a:endParaRPr lang="en-GB"/>
          </a:p>
        </p:txBody>
      </p:sp>
    </p:spTree>
    <p:extLst>
      <p:ext uri="{BB962C8B-B14F-4D97-AF65-F5344CB8AC3E}">
        <p14:creationId xmlns:p14="http://schemas.microsoft.com/office/powerpoint/2010/main" val="2868279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4CD496C-477D-4EFE-90BC-EF09C037B3B4}" type="slidenum">
              <a:rPr lang="en-GB" smtClean="0"/>
              <a:t>2</a:t>
            </a:fld>
            <a:endParaRPr lang="en-GB"/>
          </a:p>
        </p:txBody>
      </p:sp>
    </p:spTree>
    <p:extLst>
      <p:ext uri="{BB962C8B-B14F-4D97-AF65-F5344CB8AC3E}">
        <p14:creationId xmlns:p14="http://schemas.microsoft.com/office/powerpoint/2010/main" val="3559190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4CD496C-477D-4EFE-90BC-EF09C037B3B4}" type="slidenum">
              <a:rPr lang="en-GB" smtClean="0"/>
              <a:t>3</a:t>
            </a:fld>
            <a:endParaRPr lang="en-GB"/>
          </a:p>
        </p:txBody>
      </p:sp>
    </p:spTree>
    <p:extLst>
      <p:ext uri="{BB962C8B-B14F-4D97-AF65-F5344CB8AC3E}">
        <p14:creationId xmlns:p14="http://schemas.microsoft.com/office/powerpoint/2010/main" val="4113216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4CD496C-477D-4EFE-90BC-EF09C037B3B4}" type="slidenum">
              <a:rPr lang="en-GB" smtClean="0"/>
              <a:t>4</a:t>
            </a:fld>
            <a:endParaRPr lang="en-GB"/>
          </a:p>
        </p:txBody>
      </p:sp>
    </p:spTree>
    <p:extLst>
      <p:ext uri="{BB962C8B-B14F-4D97-AF65-F5344CB8AC3E}">
        <p14:creationId xmlns:p14="http://schemas.microsoft.com/office/powerpoint/2010/main" val="1947124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4CD496C-477D-4EFE-90BC-EF09C037B3B4}" type="slidenum">
              <a:rPr lang="en-GB" smtClean="0"/>
              <a:t>5</a:t>
            </a:fld>
            <a:endParaRPr lang="en-GB"/>
          </a:p>
        </p:txBody>
      </p:sp>
    </p:spTree>
    <p:extLst>
      <p:ext uri="{BB962C8B-B14F-4D97-AF65-F5344CB8AC3E}">
        <p14:creationId xmlns:p14="http://schemas.microsoft.com/office/powerpoint/2010/main" val="1280980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4CD496C-477D-4EFE-90BC-EF09C037B3B4}" type="slidenum">
              <a:rPr lang="en-GB" smtClean="0"/>
              <a:t>8</a:t>
            </a:fld>
            <a:endParaRPr lang="en-GB"/>
          </a:p>
        </p:txBody>
      </p:sp>
    </p:spTree>
    <p:extLst>
      <p:ext uri="{BB962C8B-B14F-4D97-AF65-F5344CB8AC3E}">
        <p14:creationId xmlns:p14="http://schemas.microsoft.com/office/powerpoint/2010/main" val="2276313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4CD496C-477D-4EFE-90BC-EF09C037B3B4}" type="slidenum">
              <a:rPr lang="en-GB" smtClean="0"/>
              <a:t>10</a:t>
            </a:fld>
            <a:endParaRPr lang="en-GB"/>
          </a:p>
        </p:txBody>
      </p:sp>
    </p:spTree>
    <p:extLst>
      <p:ext uri="{BB962C8B-B14F-4D97-AF65-F5344CB8AC3E}">
        <p14:creationId xmlns:p14="http://schemas.microsoft.com/office/powerpoint/2010/main" val="3472305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4CD496C-477D-4EFE-90BC-EF09C037B3B4}" type="slidenum">
              <a:rPr lang="en-GB" smtClean="0"/>
              <a:t>11</a:t>
            </a:fld>
            <a:endParaRPr lang="en-GB"/>
          </a:p>
        </p:txBody>
      </p:sp>
    </p:spTree>
    <p:extLst>
      <p:ext uri="{BB962C8B-B14F-4D97-AF65-F5344CB8AC3E}">
        <p14:creationId xmlns:p14="http://schemas.microsoft.com/office/powerpoint/2010/main" val="1341709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4CD496C-477D-4EFE-90BC-EF09C037B3B4}" type="slidenum">
              <a:rPr lang="en-GB" smtClean="0"/>
              <a:t>12</a:t>
            </a:fld>
            <a:endParaRPr lang="en-GB"/>
          </a:p>
        </p:txBody>
      </p:sp>
    </p:spTree>
    <p:extLst>
      <p:ext uri="{BB962C8B-B14F-4D97-AF65-F5344CB8AC3E}">
        <p14:creationId xmlns:p14="http://schemas.microsoft.com/office/powerpoint/2010/main" val="504320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12/2/2022</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12/2/2022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info@jonesmemorial.Enniskillen.ni.sch.u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www.jonesmemorial.co.uk/"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jonesmemorial.co.uk/"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jpeg"/><Relationship Id="rId3" Type="http://schemas.openxmlformats.org/officeDocument/2006/relationships/image" Target="../media/image1.jpg"/><Relationship Id="rId7" Type="http://schemas.openxmlformats.org/officeDocument/2006/relationships/image" Target="../media/image17.png"/><Relationship Id="rId12" Type="http://schemas.openxmlformats.org/officeDocument/2006/relationships/image" Target="cid:3BDA4836-1A3F-4AA6-9EB1-40BE3C7766FB"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jp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1005840"/>
            <a:ext cx="7766936" cy="2394066"/>
          </a:xfrm>
        </p:spPr>
        <p:txBody>
          <a:bodyPr/>
          <a:lstStyle/>
          <a:p>
            <a:pPr algn="ctr"/>
            <a:r>
              <a:rPr lang="en-GB" sz="6600" dirty="0"/>
              <a:t>Jones Memorial  Primary School</a:t>
            </a:r>
            <a:br>
              <a:rPr lang="en-GB" sz="6600" dirty="0"/>
            </a:br>
            <a:endParaRPr lang="en-GB" sz="6600" dirty="0"/>
          </a:p>
        </p:txBody>
      </p:sp>
      <p:sp>
        <p:nvSpPr>
          <p:cNvPr id="3" name="Subtitle 2"/>
          <p:cNvSpPr>
            <a:spLocks noGrp="1"/>
          </p:cNvSpPr>
          <p:nvPr>
            <p:ph type="subTitle" idx="1"/>
          </p:nvPr>
        </p:nvSpPr>
        <p:spPr>
          <a:xfrm>
            <a:off x="1507067" y="4050833"/>
            <a:ext cx="7766936" cy="1917705"/>
          </a:xfrm>
        </p:spPr>
        <p:txBody>
          <a:bodyPr>
            <a:noAutofit/>
          </a:bodyPr>
          <a:lstStyle/>
          <a:p>
            <a:pPr algn="ctr"/>
            <a:r>
              <a:rPr lang="en-GB" sz="5400" dirty="0"/>
              <a:t>Primary 1 Applications</a:t>
            </a:r>
            <a:endParaRPr lang="en-GB" sz="3200" dirty="0"/>
          </a:p>
          <a:p>
            <a:pPr algn="ctr"/>
            <a:endParaRPr lang="en-GB" sz="3200" dirty="0"/>
          </a:p>
          <a:p>
            <a:pPr algn="ctr"/>
            <a:r>
              <a:rPr lang="en-GB" sz="2400" dirty="0">
                <a:latin typeface="Bradley Hand ITC" panose="03070402050302030203" pitchFamily="66" charset="0"/>
              </a:rPr>
              <a:t> Caring Sharing Preparing Together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6757" y="2552007"/>
            <a:ext cx="1207555" cy="1498826"/>
          </a:xfrm>
          <a:prstGeom prst="rect">
            <a:avLst/>
          </a:prstGeom>
        </p:spPr>
      </p:pic>
    </p:spTree>
    <p:extLst>
      <p:ext uri="{BB962C8B-B14F-4D97-AF65-F5344CB8AC3E}">
        <p14:creationId xmlns:p14="http://schemas.microsoft.com/office/powerpoint/2010/main" val="1538998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13657"/>
            <a:ext cx="8596668" cy="799322"/>
          </a:xfrm>
        </p:spPr>
        <p:txBody>
          <a:bodyPr/>
          <a:lstStyle/>
          <a:p>
            <a:r>
              <a:rPr lang="en-GB" dirty="0"/>
              <a:t>AQE &amp; Transfer on from JMPS</a:t>
            </a:r>
          </a:p>
        </p:txBody>
      </p:sp>
      <p:sp>
        <p:nvSpPr>
          <p:cNvPr id="3" name="TextBox 2"/>
          <p:cNvSpPr txBox="1"/>
          <p:nvPr/>
        </p:nvSpPr>
        <p:spPr>
          <a:xfrm>
            <a:off x="6568549" y="1289750"/>
            <a:ext cx="3552175" cy="2862322"/>
          </a:xfrm>
          <a:prstGeom prst="rect">
            <a:avLst/>
          </a:prstGeom>
          <a:noFill/>
        </p:spPr>
        <p:txBody>
          <a:bodyPr wrap="square" rtlCol="0">
            <a:spAutoFit/>
          </a:bodyPr>
          <a:lstStyle/>
          <a:p>
            <a:pPr marL="285750" indent="-285750">
              <a:buFont typeface="Wingdings" charset="2"/>
              <a:buChar char="ü"/>
            </a:pPr>
            <a:r>
              <a:rPr lang="en-US" dirty="0"/>
              <a:t>JMPS works to prepare pupils for AQE &amp; GL Tests</a:t>
            </a:r>
          </a:p>
          <a:p>
            <a:endParaRPr lang="en-US" dirty="0"/>
          </a:p>
          <a:p>
            <a:pPr marL="285750" indent="-285750">
              <a:buFont typeface="Wingdings" charset="2"/>
              <a:buChar char="ü"/>
            </a:pPr>
            <a:r>
              <a:rPr lang="en-US" dirty="0"/>
              <a:t>Assessment results are used to assist with planning</a:t>
            </a:r>
          </a:p>
          <a:p>
            <a:endParaRPr lang="en-US" dirty="0"/>
          </a:p>
          <a:p>
            <a:pPr marL="285750" indent="-285750">
              <a:buFont typeface="Wingdings" charset="2"/>
              <a:buChar char="ü"/>
            </a:pPr>
            <a:r>
              <a:rPr lang="en-US" dirty="0"/>
              <a:t>ALL children, regardless of ability, are supported to reach their potential</a:t>
            </a:r>
          </a:p>
          <a:p>
            <a:pPr marL="285750" indent="-285750">
              <a:buFont typeface="Wingdings" charset="2"/>
              <a:buChar char="ü"/>
            </a:pP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059543519"/>
              </p:ext>
            </p:extLst>
          </p:nvPr>
        </p:nvGraphicFramePr>
        <p:xfrm>
          <a:off x="677334" y="1212979"/>
          <a:ext cx="5618964" cy="3345956"/>
        </p:xfrm>
        <a:graphic>
          <a:graphicData uri="http://schemas.openxmlformats.org/drawingml/2006/table">
            <a:tbl>
              <a:tblPr firstRow="1" bandRow="1">
                <a:tableStyleId>{5C22544A-7EE6-4342-B048-85BDC9FD1C3A}</a:tableStyleId>
              </a:tblPr>
              <a:tblGrid>
                <a:gridCol w="2809482">
                  <a:extLst>
                    <a:ext uri="{9D8B030D-6E8A-4147-A177-3AD203B41FA5}">
                      <a16:colId xmlns:a16="http://schemas.microsoft.com/office/drawing/2014/main" val="4022973490"/>
                    </a:ext>
                  </a:extLst>
                </a:gridCol>
                <a:gridCol w="2809482">
                  <a:extLst>
                    <a:ext uri="{9D8B030D-6E8A-4147-A177-3AD203B41FA5}">
                      <a16:colId xmlns:a16="http://schemas.microsoft.com/office/drawing/2014/main" val="1433626933"/>
                    </a:ext>
                  </a:extLst>
                </a:gridCol>
              </a:tblGrid>
              <a:tr h="466135">
                <a:tc gridSpan="2">
                  <a:txBody>
                    <a:bodyPr/>
                    <a:lstStyle/>
                    <a:p>
                      <a:pPr algn="ctr"/>
                      <a:r>
                        <a:rPr lang="en-GB" dirty="0"/>
                        <a:t>Post</a:t>
                      </a:r>
                      <a:r>
                        <a:rPr lang="en-GB" baseline="0" dirty="0"/>
                        <a:t> Primary Feeder Schools </a:t>
                      </a:r>
                      <a:endParaRPr lang="en-GB" dirty="0"/>
                    </a:p>
                  </a:txBody>
                  <a:tcPr/>
                </a:tc>
                <a:tc hMerge="1">
                  <a:txBody>
                    <a:bodyPr/>
                    <a:lstStyle/>
                    <a:p>
                      <a:endParaRPr lang="en-GB" dirty="0"/>
                    </a:p>
                  </a:txBody>
                  <a:tcPr/>
                </a:tc>
                <a:extLst>
                  <a:ext uri="{0D108BD9-81ED-4DB2-BD59-A6C34878D82A}">
                    <a16:rowId xmlns:a16="http://schemas.microsoft.com/office/drawing/2014/main" val="1288489706"/>
                  </a:ext>
                </a:extLst>
              </a:tr>
              <a:tr h="804562">
                <a:tc>
                  <a:txBody>
                    <a:bodyPr/>
                    <a:lstStyle/>
                    <a:p>
                      <a:r>
                        <a:rPr lang="en-GB" dirty="0"/>
                        <a:t>Devenish College</a:t>
                      </a:r>
                    </a:p>
                    <a:p>
                      <a:endParaRPr lang="en-GB" dirty="0"/>
                    </a:p>
                  </a:txBody>
                  <a:tcPr/>
                </a:tc>
                <a:tc>
                  <a:txBody>
                    <a:bodyPr/>
                    <a:lstStyle/>
                    <a:p>
                      <a:r>
                        <a:rPr lang="en-GB" dirty="0"/>
                        <a:t>Enniskillen Royal</a:t>
                      </a:r>
                      <a:r>
                        <a:rPr lang="en-GB" baseline="0" dirty="0"/>
                        <a:t> Grammar School</a:t>
                      </a:r>
                      <a:endParaRPr lang="en-GB" dirty="0"/>
                    </a:p>
                  </a:txBody>
                  <a:tcPr/>
                </a:tc>
                <a:extLst>
                  <a:ext uri="{0D108BD9-81ED-4DB2-BD59-A6C34878D82A}">
                    <a16:rowId xmlns:a16="http://schemas.microsoft.com/office/drawing/2014/main" val="1705027715"/>
                  </a:ext>
                </a:extLst>
              </a:tr>
              <a:tr h="804562">
                <a:tc>
                  <a:txBody>
                    <a:bodyPr/>
                    <a:lstStyle/>
                    <a:p>
                      <a:r>
                        <a:rPr lang="en-GB" dirty="0" err="1"/>
                        <a:t>Fivemiletown</a:t>
                      </a:r>
                      <a:r>
                        <a:rPr lang="en-GB" dirty="0"/>
                        <a:t> College</a:t>
                      </a:r>
                    </a:p>
                    <a:p>
                      <a:endParaRPr lang="en-GB" dirty="0"/>
                    </a:p>
                  </a:txBody>
                  <a:tcPr/>
                </a:tc>
                <a:tc>
                  <a:txBody>
                    <a:bodyPr/>
                    <a:lstStyle/>
                    <a:p>
                      <a:r>
                        <a:rPr lang="en-GB" dirty="0"/>
                        <a:t>St Michaels</a:t>
                      </a:r>
                    </a:p>
                  </a:txBody>
                  <a:tcPr/>
                </a:tc>
                <a:extLst>
                  <a:ext uri="{0D108BD9-81ED-4DB2-BD59-A6C34878D82A}">
                    <a16:rowId xmlns:a16="http://schemas.microsoft.com/office/drawing/2014/main" val="1109340160"/>
                  </a:ext>
                </a:extLst>
              </a:tr>
              <a:tr h="804562">
                <a:tc>
                  <a:txBody>
                    <a:bodyPr/>
                    <a:lstStyle/>
                    <a:p>
                      <a:r>
                        <a:rPr lang="en-GB" dirty="0"/>
                        <a:t>Mount Lourdes</a:t>
                      </a:r>
                      <a:endParaRPr lang="en-GB" baseline="0" dirty="0"/>
                    </a:p>
                    <a:p>
                      <a:endParaRPr lang="en-GB" baseline="0" dirty="0"/>
                    </a:p>
                  </a:txBody>
                  <a:tcPr/>
                </a:tc>
                <a:tc>
                  <a:txBody>
                    <a:bodyPr/>
                    <a:lstStyle/>
                    <a:p>
                      <a:r>
                        <a:rPr lang="en-GB" dirty="0"/>
                        <a:t>St Josephs</a:t>
                      </a:r>
                    </a:p>
                  </a:txBody>
                  <a:tcPr/>
                </a:tc>
                <a:extLst>
                  <a:ext uri="{0D108BD9-81ED-4DB2-BD59-A6C34878D82A}">
                    <a16:rowId xmlns:a16="http://schemas.microsoft.com/office/drawing/2014/main" val="1479832930"/>
                  </a:ext>
                </a:extLst>
              </a:tr>
              <a:tr h="466135">
                <a:tc>
                  <a:txBody>
                    <a:bodyPr/>
                    <a:lstStyle/>
                    <a:p>
                      <a:r>
                        <a:rPr lang="en-GB" dirty="0"/>
                        <a:t>St </a:t>
                      </a:r>
                      <a:r>
                        <a:rPr lang="en-GB" dirty="0" err="1"/>
                        <a:t>Francheas</a:t>
                      </a:r>
                      <a:r>
                        <a:rPr lang="en-GB" dirty="0"/>
                        <a:t> </a:t>
                      </a:r>
                    </a:p>
                  </a:txBody>
                  <a:tcPr/>
                </a:tc>
                <a:tc>
                  <a:txBody>
                    <a:bodyPr/>
                    <a:lstStyle/>
                    <a:p>
                      <a:r>
                        <a:rPr lang="en-GB" dirty="0"/>
                        <a:t>Erne Integrated College</a:t>
                      </a:r>
                    </a:p>
                  </a:txBody>
                  <a:tcPr/>
                </a:tc>
                <a:extLst>
                  <a:ext uri="{0D108BD9-81ED-4DB2-BD59-A6C34878D82A}">
                    <a16:rowId xmlns:a16="http://schemas.microsoft.com/office/drawing/2014/main" val="257481997"/>
                  </a:ext>
                </a:extLst>
              </a:tr>
            </a:tbl>
          </a:graphicData>
        </a:graphic>
      </p:graphicFrame>
    </p:spTree>
    <p:extLst>
      <p:ext uri="{BB962C8B-B14F-4D97-AF65-F5344CB8AC3E}">
        <p14:creationId xmlns:p14="http://schemas.microsoft.com/office/powerpoint/2010/main" val="1965577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028" y="185395"/>
            <a:ext cx="8596668" cy="683957"/>
          </a:xfrm>
        </p:spPr>
        <p:txBody>
          <a:bodyPr/>
          <a:lstStyle/>
          <a:p>
            <a:r>
              <a:rPr lang="en-GB" dirty="0"/>
              <a:t>Important Dates…</a:t>
            </a:r>
          </a:p>
        </p:txBody>
      </p:sp>
      <p:sp>
        <p:nvSpPr>
          <p:cNvPr id="3" name="Content Placeholder 2"/>
          <p:cNvSpPr>
            <a:spLocks noGrp="1"/>
          </p:cNvSpPr>
          <p:nvPr>
            <p:ph idx="1"/>
          </p:nvPr>
        </p:nvSpPr>
        <p:spPr>
          <a:xfrm>
            <a:off x="291548" y="768625"/>
            <a:ext cx="11714922" cy="5738191"/>
          </a:xfrm>
        </p:spPr>
        <p:txBody>
          <a:bodyPr>
            <a:normAutofit fontScale="92500"/>
          </a:bodyPr>
          <a:lstStyle/>
          <a:p>
            <a:pPr>
              <a:buFont typeface="Wingdings" panose="05000000000000000000" pitchFamily="2" charset="2"/>
              <a:buChar char="§"/>
            </a:pPr>
            <a:endParaRPr lang="en-GB" sz="200" dirty="0"/>
          </a:p>
          <a:p>
            <a:pPr>
              <a:buFont typeface="Wingdings" panose="05000000000000000000" pitchFamily="2" charset="2"/>
              <a:buChar char="§"/>
            </a:pPr>
            <a:endParaRPr lang="en-GB" sz="200" dirty="0"/>
          </a:p>
          <a:p>
            <a:pPr>
              <a:buFont typeface="Wingdings" panose="05000000000000000000" pitchFamily="2" charset="2"/>
              <a:buChar char="§"/>
            </a:pPr>
            <a:r>
              <a:rPr lang="en-GB" sz="2400" u="sng" dirty="0">
                <a:effectLst>
                  <a:outerShdw blurRad="38100" dist="38100" dir="2700000" algn="tl">
                    <a:srgbClr val="000000">
                      <a:alpha val="43137"/>
                    </a:srgbClr>
                  </a:outerShdw>
                </a:effectLst>
              </a:rPr>
              <a:t>TUESDAY 10</a:t>
            </a:r>
            <a:r>
              <a:rPr lang="en-GB" sz="2400" u="sng" baseline="30000" dirty="0">
                <a:effectLst>
                  <a:outerShdw blurRad="38100" dist="38100" dir="2700000" algn="tl">
                    <a:srgbClr val="000000">
                      <a:alpha val="43137"/>
                    </a:srgbClr>
                  </a:outerShdw>
                </a:effectLst>
              </a:rPr>
              <a:t>th</a:t>
            </a:r>
            <a:r>
              <a:rPr lang="en-GB" sz="2400" u="sng" dirty="0">
                <a:effectLst>
                  <a:outerShdw blurRad="38100" dist="38100" dir="2700000" algn="tl">
                    <a:srgbClr val="000000">
                      <a:alpha val="43137"/>
                    </a:srgbClr>
                  </a:outerShdw>
                </a:effectLst>
              </a:rPr>
              <a:t> January 2023 </a:t>
            </a:r>
            <a:r>
              <a:rPr lang="en-GB" sz="2400" dirty="0"/>
              <a:t>– Online Primary 1 Application Procedure opens on EA website with online portal available</a:t>
            </a:r>
          </a:p>
          <a:p>
            <a:pPr>
              <a:buFont typeface="Wingdings" panose="05000000000000000000" pitchFamily="2" charset="2"/>
              <a:buChar char="§"/>
            </a:pPr>
            <a:endParaRPr lang="en-GB" sz="900" dirty="0"/>
          </a:p>
          <a:p>
            <a:pPr>
              <a:buFont typeface="Wingdings" panose="05000000000000000000" pitchFamily="2" charset="2"/>
              <a:buChar char="§"/>
            </a:pPr>
            <a:r>
              <a:rPr lang="en-GB" sz="2400" u="sng" dirty="0">
                <a:effectLst>
                  <a:outerShdw blurRad="38100" dist="38100" dir="2700000" algn="tl">
                    <a:srgbClr val="000000">
                      <a:alpha val="43137"/>
                    </a:srgbClr>
                  </a:outerShdw>
                </a:effectLst>
              </a:rPr>
              <a:t>Friday 27</a:t>
            </a:r>
            <a:r>
              <a:rPr lang="en-GB" sz="2400" u="sng" baseline="30000" dirty="0">
                <a:effectLst>
                  <a:outerShdw blurRad="38100" dist="38100" dir="2700000" algn="tl">
                    <a:srgbClr val="000000">
                      <a:alpha val="43137"/>
                    </a:srgbClr>
                  </a:outerShdw>
                </a:effectLst>
              </a:rPr>
              <a:t>TH</a:t>
            </a:r>
            <a:r>
              <a:rPr lang="en-GB" sz="2400" u="sng" dirty="0">
                <a:effectLst>
                  <a:outerShdw blurRad="38100" dist="38100" dir="2700000" algn="tl">
                    <a:srgbClr val="000000">
                      <a:alpha val="43137"/>
                    </a:srgbClr>
                  </a:outerShdw>
                </a:effectLst>
              </a:rPr>
              <a:t> January 2023 </a:t>
            </a:r>
            <a:r>
              <a:rPr lang="en-GB" sz="2400" dirty="0"/>
              <a:t>– Online portal closes at 12 noon (all applications received after this date will be treated as late)</a:t>
            </a:r>
          </a:p>
          <a:p>
            <a:pPr>
              <a:buFont typeface="Wingdings" panose="05000000000000000000" pitchFamily="2" charset="2"/>
              <a:buChar char="§"/>
            </a:pPr>
            <a:endParaRPr lang="en-GB" sz="2400" dirty="0"/>
          </a:p>
          <a:p>
            <a:r>
              <a:rPr lang="en-GB" sz="2400" b="1" u="sng" dirty="0">
                <a:effectLst>
                  <a:outerShdw blurRad="38100" dist="38100" dir="2700000" algn="tl">
                    <a:srgbClr val="000000">
                      <a:alpha val="43137"/>
                    </a:srgbClr>
                  </a:outerShdw>
                </a:effectLst>
              </a:rPr>
              <a:t>February 2023 </a:t>
            </a:r>
            <a:r>
              <a:rPr lang="en-GB" sz="2400" dirty="0"/>
              <a:t>– Supporting documentation and birth certificate must be with JMPS </a:t>
            </a:r>
          </a:p>
          <a:p>
            <a:pPr>
              <a:buFont typeface="Wingdings" panose="05000000000000000000" pitchFamily="2" charset="2"/>
              <a:buChar char="§"/>
            </a:pPr>
            <a:endParaRPr lang="en-GB" sz="1000" dirty="0"/>
          </a:p>
          <a:p>
            <a:pPr lvl="1">
              <a:buFont typeface="Wingdings" panose="05000000000000000000" pitchFamily="2" charset="2"/>
              <a:buChar char="§"/>
            </a:pPr>
            <a:r>
              <a:rPr lang="en-GB" sz="2200" dirty="0"/>
              <a:t>– JMPS will select pupils at first preference stage</a:t>
            </a:r>
          </a:p>
          <a:p>
            <a:pPr marL="0" indent="0">
              <a:buNone/>
            </a:pPr>
            <a:endParaRPr lang="en-GB" sz="1000" dirty="0"/>
          </a:p>
          <a:p>
            <a:pPr>
              <a:buFont typeface="Wingdings" panose="05000000000000000000" pitchFamily="2" charset="2"/>
              <a:buChar char="§"/>
            </a:pPr>
            <a:r>
              <a:rPr lang="en-GB" sz="2400" b="1" u="sng" dirty="0">
                <a:effectLst>
                  <a:outerShdw blurRad="38100" dist="38100" dir="2700000" algn="tl">
                    <a:srgbClr val="000000">
                      <a:alpha val="43137"/>
                    </a:srgbClr>
                  </a:outerShdw>
                </a:effectLst>
              </a:rPr>
              <a:t>April 2023</a:t>
            </a:r>
            <a:r>
              <a:rPr lang="en-GB" sz="2400" dirty="0"/>
              <a:t>– Jones Memorial Primary School will write to successful &amp; unsuccessful applicants </a:t>
            </a:r>
          </a:p>
          <a:p>
            <a:pPr>
              <a:buFont typeface="Wingdings" panose="05000000000000000000" pitchFamily="2" charset="2"/>
              <a:buChar char="§"/>
            </a:pPr>
            <a:endParaRPr lang="en-GB" sz="1100" dirty="0"/>
          </a:p>
          <a:p>
            <a:pPr>
              <a:buFont typeface="Wingdings" panose="05000000000000000000" pitchFamily="2" charset="2"/>
              <a:buChar char="§"/>
            </a:pPr>
            <a:r>
              <a:rPr lang="en-GB" sz="2400" u="sng" dirty="0">
                <a:effectLst>
                  <a:outerShdw blurRad="38100" dist="38100" dir="2700000" algn="tl">
                    <a:srgbClr val="000000">
                      <a:alpha val="43137"/>
                    </a:srgbClr>
                  </a:outerShdw>
                </a:effectLst>
              </a:rPr>
              <a:t>May 2023 </a:t>
            </a:r>
            <a:r>
              <a:rPr lang="en-GB" sz="2400" dirty="0"/>
              <a:t>– Final date for the receipt of appeals</a:t>
            </a:r>
          </a:p>
          <a:p>
            <a:endParaRPr lang="en-GB" sz="2400"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85167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18654"/>
            <a:ext cx="8596668" cy="811877"/>
          </a:xfrm>
        </p:spPr>
        <p:txBody>
          <a:bodyPr/>
          <a:lstStyle/>
          <a:p>
            <a:r>
              <a:rPr lang="en-GB" dirty="0"/>
              <a:t>Admissions Criteria…</a:t>
            </a:r>
          </a:p>
        </p:txBody>
      </p:sp>
      <p:sp>
        <p:nvSpPr>
          <p:cNvPr id="3" name="Content Placeholder 2"/>
          <p:cNvSpPr>
            <a:spLocks noGrp="1"/>
          </p:cNvSpPr>
          <p:nvPr>
            <p:ph idx="1"/>
          </p:nvPr>
        </p:nvSpPr>
        <p:spPr>
          <a:xfrm>
            <a:off x="677333" y="1130531"/>
            <a:ext cx="10388231" cy="5336771"/>
          </a:xfrm>
        </p:spPr>
        <p:txBody>
          <a:bodyPr>
            <a:normAutofit fontScale="77500" lnSpcReduction="20000"/>
          </a:bodyPr>
          <a:lstStyle/>
          <a:p>
            <a:pPr marL="0" indent="0">
              <a:buNone/>
            </a:pPr>
            <a:r>
              <a:rPr lang="en-US" b="1" dirty="0"/>
              <a:t>ADMISSIONS CRITERIA – YEAR 1/RECEPTION</a:t>
            </a:r>
            <a:endParaRPr lang="en-GB" b="1" dirty="0"/>
          </a:p>
          <a:p>
            <a:pPr marL="0" indent="0">
              <a:buNone/>
            </a:pPr>
            <a:r>
              <a:rPr lang="en-US" b="1" dirty="0"/>
              <a:t> </a:t>
            </a:r>
            <a:endParaRPr lang="en-GB" b="1" dirty="0"/>
          </a:p>
          <a:p>
            <a:pPr marL="0" indent="0">
              <a:buNone/>
            </a:pPr>
            <a:r>
              <a:rPr lang="en-US" dirty="0"/>
              <a:t>During the admissions procedure when applying the criteria </a:t>
            </a:r>
            <a:r>
              <a:rPr lang="en-US" u="sng" dirty="0"/>
              <a:t>punctual applications</a:t>
            </a:r>
            <a:r>
              <a:rPr lang="en-US" dirty="0"/>
              <a:t> will be considered before </a:t>
            </a:r>
            <a:r>
              <a:rPr lang="en-US" u="sng" dirty="0"/>
              <a:t>late applications</a:t>
            </a:r>
            <a:r>
              <a:rPr lang="en-US" dirty="0"/>
              <a:t> are considered.   The application procedure opens on 10 January 2023 at 12noon (GMT) and an application submitted by the closing date of 27 January 2023 at 12noon (GMT) will be treated as a </a:t>
            </a:r>
            <a:r>
              <a:rPr lang="en-US" u="sng" dirty="0"/>
              <a:t>punctual application</a:t>
            </a:r>
            <a:r>
              <a:rPr lang="en-US" dirty="0"/>
              <a:t>.   An application received after 12noon (GMT) on 27 January 2023 will be treated as a </a:t>
            </a:r>
            <a:r>
              <a:rPr lang="en-US" u="sng" dirty="0"/>
              <a:t>late application</a:t>
            </a:r>
            <a:r>
              <a:rPr lang="en-US" dirty="0"/>
              <a:t>. </a:t>
            </a:r>
            <a:endParaRPr lang="en-GB" dirty="0"/>
          </a:p>
          <a:p>
            <a:pPr marL="0" indent="0">
              <a:buNone/>
            </a:pPr>
            <a:r>
              <a:rPr lang="en-US" b="1" dirty="0"/>
              <a:t> </a:t>
            </a:r>
            <a:endParaRPr lang="en-GB" b="1" dirty="0"/>
          </a:p>
          <a:p>
            <a:r>
              <a:rPr lang="en-US" dirty="0"/>
              <a:t>Children of compulsory school age living within the traditional catchment area of the school.</a:t>
            </a:r>
            <a:endParaRPr lang="en-GB" dirty="0"/>
          </a:p>
          <a:p>
            <a:r>
              <a:rPr lang="en-US" dirty="0"/>
              <a:t>Children of compulsory school age who have brothers/sisters or half-brothers/half-sisters presently enrolled at the school.</a:t>
            </a:r>
            <a:endParaRPr lang="en-GB" dirty="0"/>
          </a:p>
          <a:p>
            <a:r>
              <a:rPr lang="en-US" dirty="0"/>
              <a:t>Children of compulsory school age regarded by the Board of Governors, on the basis of written or other evidence supplied by the parents/guardians and statutory or other agencies, as having special circumstances, (i.e. medical, social or security reasons).</a:t>
            </a:r>
            <a:endParaRPr lang="en-GB" dirty="0"/>
          </a:p>
          <a:p>
            <a:r>
              <a:rPr lang="en-US" dirty="0"/>
              <a:t>Other children of compulsory school age.</a:t>
            </a:r>
            <a:endParaRPr lang="en-GB" dirty="0"/>
          </a:p>
          <a:p>
            <a:r>
              <a:rPr lang="en-US" dirty="0"/>
              <a:t>Children aged 4 will be admitted into reception on their 4th birthday where there are vacant places within the admissions number.</a:t>
            </a:r>
            <a:endParaRPr lang="en-GB" dirty="0"/>
          </a:p>
          <a:p>
            <a:pPr marL="0" indent="0">
              <a:buNone/>
            </a:pPr>
            <a:r>
              <a:rPr lang="en-US" dirty="0"/>
              <a:t> </a:t>
            </a:r>
            <a:endParaRPr lang="en-GB" dirty="0"/>
          </a:p>
          <a:p>
            <a:pPr marL="0" indent="0">
              <a:buNone/>
            </a:pPr>
            <a:r>
              <a:rPr lang="en-US" dirty="0"/>
              <a:t>The school will continue to admit children not of compulsory school age as above, unless the Department determines that such children will be zero rated for funding purposes.</a:t>
            </a:r>
            <a:endParaRPr lang="en-GB" dirty="0"/>
          </a:p>
          <a:p>
            <a:pPr marL="0" indent="0">
              <a:buNone/>
            </a:pPr>
            <a:r>
              <a:rPr lang="en-US" dirty="0"/>
              <a:t> </a:t>
            </a:r>
            <a:endParaRPr lang="en-GB" dirty="0"/>
          </a:p>
          <a:p>
            <a:pPr marL="0" indent="0">
              <a:buNone/>
            </a:pPr>
            <a:r>
              <a:rPr lang="en-US" dirty="0"/>
              <a:t>The Board of Governors including the Principal draws up the Admissions Criteria and applies them if necessary.</a:t>
            </a:r>
            <a:endParaRPr lang="en-GB" dirty="0"/>
          </a:p>
          <a:p>
            <a:pPr marL="0" indent="0">
              <a:buNone/>
            </a:pPr>
            <a:r>
              <a:rPr lang="en-US" dirty="0"/>
              <a:t> </a:t>
            </a:r>
            <a:endParaRPr lang="en-GB" dirty="0"/>
          </a:p>
          <a:p>
            <a:pPr marL="0" indent="0">
              <a:buNone/>
            </a:pPr>
            <a:endParaRPr lang="en-GB" dirty="0"/>
          </a:p>
        </p:txBody>
      </p:sp>
    </p:spTree>
    <p:extLst>
      <p:ext uri="{BB962C8B-B14F-4D97-AF65-F5344CB8AC3E}">
        <p14:creationId xmlns:p14="http://schemas.microsoft.com/office/powerpoint/2010/main" val="3936035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523" y="164447"/>
            <a:ext cx="8596668" cy="702329"/>
          </a:xfrm>
        </p:spPr>
        <p:txBody>
          <a:bodyPr/>
          <a:lstStyle/>
          <a:p>
            <a:r>
              <a:rPr lang="en-GB" dirty="0"/>
              <a:t>How to join our Family… </a:t>
            </a:r>
          </a:p>
        </p:txBody>
      </p:sp>
      <p:sp>
        <p:nvSpPr>
          <p:cNvPr id="4" name="TextBox 3"/>
          <p:cNvSpPr txBox="1"/>
          <p:nvPr/>
        </p:nvSpPr>
        <p:spPr>
          <a:xfrm>
            <a:off x="728870" y="1059826"/>
            <a:ext cx="4203987" cy="5340974"/>
          </a:xfrm>
          <a:prstGeom prst="rect">
            <a:avLst/>
          </a:prstGeom>
          <a:noFill/>
        </p:spPr>
        <p:txBody>
          <a:bodyPr wrap="square" rtlCol="0">
            <a:spAutoFit/>
          </a:bodyPr>
          <a:lstStyle/>
          <a:p>
            <a:endParaRPr lang="en-GB" dirty="0"/>
          </a:p>
        </p:txBody>
      </p:sp>
      <p:sp>
        <p:nvSpPr>
          <p:cNvPr id="7" name="TextBox 6"/>
          <p:cNvSpPr txBox="1"/>
          <p:nvPr/>
        </p:nvSpPr>
        <p:spPr>
          <a:xfrm>
            <a:off x="4618653" y="853582"/>
            <a:ext cx="7025952" cy="6186309"/>
          </a:xfrm>
          <a:prstGeom prst="rect">
            <a:avLst/>
          </a:prstGeom>
          <a:noFill/>
        </p:spPr>
        <p:txBody>
          <a:bodyPr wrap="square" rtlCol="0">
            <a:spAutoFit/>
          </a:bodyPr>
          <a:lstStyle/>
          <a:p>
            <a:pPr marL="457200" indent="-457200">
              <a:buFont typeface="+mj-lt"/>
              <a:buAutoNum type="arabicParenR"/>
            </a:pPr>
            <a:r>
              <a:rPr lang="en-GB" sz="2400" dirty="0"/>
              <a:t>Complete and return our Pre-enrolment application form. Available on ringing the school office.</a:t>
            </a:r>
          </a:p>
          <a:p>
            <a:pPr marL="457200" indent="-457200">
              <a:buFont typeface="+mj-lt"/>
              <a:buAutoNum type="arabicParenR"/>
            </a:pPr>
            <a:endParaRPr lang="en-GB" sz="2400" dirty="0"/>
          </a:p>
          <a:p>
            <a:pPr marL="457200" indent="-457200">
              <a:buFont typeface="+mj-lt"/>
              <a:buAutoNum type="arabicParenR"/>
            </a:pPr>
            <a:r>
              <a:rPr lang="en-GB" sz="2400" dirty="0"/>
              <a:t>From 10.01.23 online applications for Primary 1 may be completed on EA website. Paper application forms will also be available and the school office will offer support. </a:t>
            </a:r>
          </a:p>
          <a:p>
            <a:pPr marL="457200" indent="-457200">
              <a:buFont typeface="+mj-lt"/>
              <a:buAutoNum type="arabicParenR"/>
            </a:pPr>
            <a:endParaRPr lang="en-GB" sz="2400" dirty="0"/>
          </a:p>
          <a:p>
            <a:pPr marL="457200" indent="-457200">
              <a:buFont typeface="+mj-lt"/>
              <a:buAutoNum type="arabicParenR"/>
            </a:pPr>
            <a:r>
              <a:rPr lang="en-GB" sz="2400" dirty="0"/>
              <a:t>Applications CLOSE at 12.00 noon on 27.01.23.</a:t>
            </a:r>
          </a:p>
          <a:p>
            <a:pPr marL="457200" indent="-457200">
              <a:buFont typeface="+mj-lt"/>
              <a:buAutoNum type="arabicParenR"/>
            </a:pPr>
            <a:endParaRPr lang="en-GB" sz="2400" dirty="0"/>
          </a:p>
          <a:p>
            <a:pPr marL="457200" indent="-457200">
              <a:buFont typeface="+mj-lt"/>
              <a:buAutoNum type="arabicParenR"/>
            </a:pPr>
            <a:r>
              <a:rPr lang="en-GB" sz="2400" dirty="0"/>
              <a:t>Bring a copy of your child’s birth certificate to school ASAP along with supporting documents e.g. utility bill for proof of address. </a:t>
            </a:r>
          </a:p>
          <a:p>
            <a:endParaRPr lang="en-GB" dirty="0"/>
          </a:p>
          <a:p>
            <a:pPr marL="342900" indent="-342900">
              <a:buFont typeface="+mj-lt"/>
              <a:buAutoNum type="arabicPeriod"/>
            </a:pPr>
            <a:endParaRPr lang="en-GB" dirty="0"/>
          </a:p>
        </p:txBody>
      </p:sp>
      <p:pic>
        <p:nvPicPr>
          <p:cNvPr id="6" name="Picture 5"/>
          <p:cNvPicPr/>
          <p:nvPr/>
        </p:nvPicPr>
        <p:blipFill rotWithShape="1">
          <a:blip r:embed="rId3"/>
          <a:srcRect l="34130" t="22497" r="31606" b="8105"/>
          <a:stretch/>
        </p:blipFill>
        <p:spPr bwMode="auto">
          <a:xfrm>
            <a:off x="634523" y="1059826"/>
            <a:ext cx="3984130" cy="51244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6165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69" y="478971"/>
            <a:ext cx="8596668" cy="1320800"/>
          </a:xfrm>
        </p:spPr>
        <p:txBody>
          <a:bodyPr/>
          <a:lstStyle/>
          <a:p>
            <a:r>
              <a:rPr lang="en-GB" dirty="0"/>
              <a:t>Would you like to visit school?</a:t>
            </a:r>
          </a:p>
        </p:txBody>
      </p:sp>
      <p:sp>
        <p:nvSpPr>
          <p:cNvPr id="3" name="Content Placeholder 2"/>
          <p:cNvSpPr>
            <a:spLocks noGrp="1"/>
          </p:cNvSpPr>
          <p:nvPr>
            <p:ph idx="1"/>
          </p:nvPr>
        </p:nvSpPr>
        <p:spPr>
          <a:xfrm>
            <a:off x="292013" y="1799772"/>
            <a:ext cx="10132147" cy="4641358"/>
          </a:xfrm>
        </p:spPr>
        <p:txBody>
          <a:bodyPr>
            <a:normAutofit/>
          </a:bodyPr>
          <a:lstStyle/>
          <a:p>
            <a:r>
              <a:rPr lang="en-GB" sz="2400" dirty="0"/>
              <a:t>Get a “feel” of our ethos</a:t>
            </a:r>
          </a:p>
          <a:p>
            <a:r>
              <a:rPr lang="en-GB" sz="2400" dirty="0"/>
              <a:t>Ask questions… email </a:t>
            </a:r>
          </a:p>
          <a:p>
            <a:r>
              <a:rPr lang="en-GB" sz="2400" dirty="0">
                <a:hlinkClick r:id="rId3"/>
              </a:rPr>
              <a:t>info@jonesmemorial.Enniskillen.ni.sch.uk</a:t>
            </a:r>
            <a:r>
              <a:rPr lang="en-GB" sz="2400" dirty="0"/>
              <a:t> </a:t>
            </a:r>
          </a:p>
          <a:p>
            <a:r>
              <a:rPr lang="en-GB" sz="2400" dirty="0"/>
              <a:t>Visit the web site and fill out an expression of interest </a:t>
            </a:r>
          </a:p>
          <a:p>
            <a:r>
              <a:rPr lang="en-GB" sz="2400" dirty="0">
                <a:hlinkClick r:id="rId4"/>
              </a:rPr>
              <a:t>www.jonesmemorial.co.uk</a:t>
            </a:r>
            <a:r>
              <a:rPr lang="en-GB" sz="2400" dirty="0"/>
              <a:t> </a:t>
            </a:r>
          </a:p>
          <a:p>
            <a:r>
              <a:rPr lang="en-GB" sz="2400" dirty="0"/>
              <a:t>Education Authority, Online                                                          Application portal will be available to accept P1 applications </a:t>
            </a:r>
          </a:p>
          <a:p>
            <a:pPr marL="0" indent="0">
              <a:buNone/>
            </a:pPr>
            <a:endParaRPr lang="en-GB" sz="2400" dirty="0"/>
          </a:p>
        </p:txBody>
      </p:sp>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7985258" y="259729"/>
            <a:ext cx="3853815" cy="4037784"/>
          </a:xfrm>
          <a:prstGeom prst="ellipse">
            <a:avLst/>
          </a:prstGeom>
          <a:ln>
            <a:noFill/>
          </a:ln>
          <a:effectLst>
            <a:softEdge rad="112500"/>
          </a:effectLst>
        </p:spPr>
      </p:pic>
    </p:spTree>
    <p:extLst>
      <p:ext uri="{BB962C8B-B14F-4D97-AF65-F5344CB8AC3E}">
        <p14:creationId xmlns:p14="http://schemas.microsoft.com/office/powerpoint/2010/main" val="2464240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35033"/>
            <a:ext cx="8596668" cy="789992"/>
          </a:xfrm>
        </p:spPr>
        <p:txBody>
          <a:bodyPr/>
          <a:lstStyle/>
          <a:p>
            <a:r>
              <a:rPr lang="en-GB" dirty="0"/>
              <a:t>And finally…</a:t>
            </a:r>
          </a:p>
        </p:txBody>
      </p:sp>
      <p:sp>
        <p:nvSpPr>
          <p:cNvPr id="7" name="Content Placeholder 6"/>
          <p:cNvSpPr txBox="1">
            <a:spLocks noGrp="1"/>
          </p:cNvSpPr>
          <p:nvPr>
            <p:ph idx="1"/>
          </p:nvPr>
        </p:nvSpPr>
        <p:spPr>
          <a:xfrm>
            <a:off x="677334" y="1225025"/>
            <a:ext cx="8596668" cy="3990836"/>
          </a:xfrm>
          <a:prstGeom prst="rect">
            <a:avLst/>
          </a:prstGeom>
          <a:noFill/>
        </p:spPr>
        <p:txBody>
          <a:bodyPr wrap="square" rtlCol="0">
            <a:spAutoFit/>
          </a:bodyPr>
          <a:lstStyle/>
          <a:p>
            <a:r>
              <a:rPr lang="en-GB" sz="2800" dirty="0">
                <a:latin typeface="SassoonPrimaryInfant" pitchFamily="2" charset="0"/>
              </a:rPr>
              <a:t>Please take some time to enjoy seeing round our school through our virtual tour… you may book a 1-1 visit to school… please visit our website to book </a:t>
            </a:r>
          </a:p>
          <a:p>
            <a:r>
              <a:rPr lang="en-GB" sz="2800" dirty="0">
                <a:latin typeface="SassoonPrimaryInfant" pitchFamily="2" charset="0"/>
                <a:hlinkClick r:id="rId3"/>
              </a:rPr>
              <a:t>www.jonesmemorial.co.uk</a:t>
            </a:r>
            <a:r>
              <a:rPr lang="en-GB" sz="2800" dirty="0">
                <a:latin typeface="SassoonPrimaryInfant" pitchFamily="2" charset="0"/>
              </a:rPr>
              <a:t> </a:t>
            </a:r>
          </a:p>
          <a:p>
            <a:r>
              <a:rPr lang="en-GB" sz="2800" dirty="0">
                <a:latin typeface="SassoonPrimaryInfant" pitchFamily="2" charset="0"/>
              </a:rPr>
              <a:t>Watch a variety of videos on our social media to get at a true feel of the school </a:t>
            </a:r>
          </a:p>
          <a:p>
            <a:r>
              <a:rPr lang="en-GB" sz="2800" dirty="0">
                <a:latin typeface="SassoonPrimaryInfant" pitchFamily="2" charset="0"/>
              </a:rPr>
              <a:t>Please complete the P1 Pre-enrolment form  </a:t>
            </a:r>
          </a:p>
          <a:p>
            <a:r>
              <a:rPr lang="en-GB" sz="2400" dirty="0"/>
              <a:t>We will send you a link to the official application. </a:t>
            </a:r>
            <a:endParaRPr lang="en-GB" dirty="0"/>
          </a:p>
        </p:txBody>
      </p:sp>
    </p:spTree>
    <p:extLst>
      <p:ext uri="{BB962C8B-B14F-4D97-AF65-F5344CB8AC3E}">
        <p14:creationId xmlns:p14="http://schemas.microsoft.com/office/powerpoint/2010/main" val="548389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6598" y="517231"/>
            <a:ext cx="4426422" cy="1659389"/>
          </a:xfrm>
        </p:spPr>
        <p:txBody>
          <a:bodyPr/>
          <a:lstStyle/>
          <a:p>
            <a:r>
              <a:rPr lang="en-GB" dirty="0"/>
              <a:t>              Thank you!</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70230" y="1485950"/>
            <a:ext cx="2743939" cy="3405797"/>
          </a:xfrm>
        </p:spPr>
      </p:pic>
      <p:sp>
        <p:nvSpPr>
          <p:cNvPr id="3" name="TextBox 2"/>
          <p:cNvSpPr txBox="1"/>
          <p:nvPr/>
        </p:nvSpPr>
        <p:spPr>
          <a:xfrm>
            <a:off x="10445809" y="8351786"/>
            <a:ext cx="2339333" cy="1077218"/>
          </a:xfrm>
          <a:prstGeom prst="rect">
            <a:avLst/>
          </a:prstGeom>
          <a:noFill/>
        </p:spPr>
        <p:txBody>
          <a:bodyPr wrap="square" rtlCol="0">
            <a:spAutoFit/>
          </a:bodyPr>
          <a:lstStyle/>
          <a:p>
            <a:pPr algn="ctr"/>
            <a:endParaRPr lang="is-IS" sz="2800" dirty="0"/>
          </a:p>
          <a:p>
            <a:endParaRPr lang="is-IS" dirty="0"/>
          </a:p>
          <a:p>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823" y="4329800"/>
            <a:ext cx="1647345" cy="227699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8438" y="3150466"/>
            <a:ext cx="2549483" cy="1557252"/>
          </a:xfrm>
          <a:prstGeom prst="rect">
            <a:avLst/>
          </a:prstGeom>
        </p:spPr>
      </p:pic>
      <p:sp>
        <p:nvSpPr>
          <p:cNvPr id="6" name="Rectangle 5"/>
          <p:cNvSpPr/>
          <p:nvPr/>
        </p:nvSpPr>
        <p:spPr>
          <a:xfrm>
            <a:off x="660627" y="1777728"/>
            <a:ext cx="2645083" cy="646331"/>
          </a:xfrm>
          <a:prstGeom prst="rect">
            <a:avLst/>
          </a:prstGeom>
        </p:spPr>
        <p:txBody>
          <a:bodyPr wrap="none">
            <a:spAutoFit/>
          </a:bodyPr>
          <a:lstStyle/>
          <a:p>
            <a:r>
              <a:rPr lang="en-US" dirty="0">
                <a:solidFill>
                  <a:srgbClr val="E4001A"/>
                </a:solidFill>
                <a:latin typeface="Times" panose="02020603050405020304" pitchFamily="18" charset="0"/>
                <a:ea typeface="Calibri" panose="020F0502020204030204" pitchFamily="34" charset="0"/>
              </a:rPr>
              <a:t>Gold Health Action Award</a:t>
            </a:r>
          </a:p>
          <a:p>
            <a:r>
              <a:rPr lang="en-US" dirty="0">
                <a:latin typeface="Helvetica" panose="020B0604020202020204" pitchFamily="34" charset="0"/>
                <a:ea typeface="Calibri" panose="020F0502020204030204" pitchFamily="34" charset="0"/>
                <a:cs typeface="Helvetica" panose="020B0604020202020204" pitchFamily="34" charset="0"/>
              </a:rPr>
              <a:t> </a:t>
            </a:r>
            <a:endParaRPr lang="en-GB" dirty="0"/>
          </a:p>
        </p:txBody>
      </p:sp>
      <p:pic>
        <p:nvPicPr>
          <p:cNvPr id="102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7013" y="271011"/>
            <a:ext cx="1457133" cy="73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6156" y="744562"/>
            <a:ext cx="1774553" cy="177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Ho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22052" y="5751096"/>
            <a:ext cx="3130158" cy="5777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ATHS Model Schoo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15323" y="609600"/>
            <a:ext cx="1736887" cy="1805675"/>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12" descr="Sustrans"/>
          <p:cNvSpPr>
            <a:spLocks noChangeAspect="1" noChangeArrowheads="1"/>
          </p:cNvSpPr>
          <p:nvPr/>
        </p:nvSpPr>
        <p:spPr bwMode="auto">
          <a:xfrm>
            <a:off x="155575" y="-144463"/>
            <a:ext cx="1630408" cy="16304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7"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14270" y="1440545"/>
            <a:ext cx="45085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cid:3BDA4836-1A3F-4AA6-9EB1-40BE3C7766FB"/>
          <p:cNvPicPr/>
          <p:nvPr/>
        </p:nvPicPr>
        <p:blipFill>
          <a:blip r:embed="rId11" r:link="rId12">
            <a:extLst>
              <a:ext uri="{28A0092B-C50C-407E-A947-70E740481C1C}">
                <a14:useLocalDpi xmlns:a14="http://schemas.microsoft.com/office/drawing/2010/main" val="0"/>
              </a:ext>
            </a:extLst>
          </a:blip>
          <a:srcRect/>
          <a:stretch>
            <a:fillRect/>
          </a:stretch>
        </p:blipFill>
        <p:spPr bwMode="auto">
          <a:xfrm rot="5400000">
            <a:off x="2278171" y="3180143"/>
            <a:ext cx="1955800" cy="1466215"/>
          </a:xfrm>
          <a:prstGeom prst="rect">
            <a:avLst/>
          </a:prstGeom>
          <a:noFill/>
          <a:ln>
            <a:noFill/>
          </a:ln>
        </p:spPr>
      </p:pic>
      <p:sp>
        <p:nvSpPr>
          <p:cNvPr id="15" name="AutoShape 15" descr="MOWBRAY APPOINTED ECO-SCHOOLS AMBASSADOR - Mowbray School"/>
          <p:cNvSpPr>
            <a:spLocks noChangeAspect="1" noChangeArrowheads="1"/>
          </p:cNvSpPr>
          <p:nvPr/>
        </p:nvSpPr>
        <p:spPr bwMode="auto">
          <a:xfrm>
            <a:off x="155575" y="-144463"/>
            <a:ext cx="1154202" cy="11542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1" name="Picture 17" descr="Ambassador Eco School Review - Ulidia Integrated Colleg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1748" y="5262682"/>
            <a:ext cx="1524041" cy="1553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6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3" y="126953"/>
            <a:ext cx="10174169" cy="740794"/>
          </a:xfrm>
        </p:spPr>
        <p:txBody>
          <a:bodyPr>
            <a:normAutofit/>
          </a:bodyPr>
          <a:lstStyle/>
          <a:p>
            <a:pPr algn="ctr"/>
            <a:r>
              <a:rPr lang="en-GB" sz="4000" dirty="0"/>
              <a:t>Principals Welcome!</a:t>
            </a:r>
          </a:p>
        </p:txBody>
      </p:sp>
      <p:sp>
        <p:nvSpPr>
          <p:cNvPr id="3" name="TextBox 2"/>
          <p:cNvSpPr txBox="1"/>
          <p:nvPr/>
        </p:nvSpPr>
        <p:spPr>
          <a:xfrm>
            <a:off x="5871412" y="1015786"/>
            <a:ext cx="5799220" cy="5786199"/>
          </a:xfrm>
          <a:prstGeom prst="rect">
            <a:avLst/>
          </a:prstGeom>
          <a:noFill/>
        </p:spPr>
        <p:txBody>
          <a:bodyPr wrap="square" rtlCol="0">
            <a:spAutoFit/>
          </a:bodyPr>
          <a:lstStyle/>
          <a:p>
            <a:r>
              <a:rPr lang="en-GB" sz="1100" b="1" i="1" dirty="0"/>
              <a:t>Dear Parents/Guardians</a:t>
            </a:r>
            <a:endParaRPr lang="en-GB" sz="1100" dirty="0"/>
          </a:p>
          <a:p>
            <a:r>
              <a:rPr lang="en-GB" sz="1100" b="1" i="1" dirty="0"/>
              <a:t> </a:t>
            </a:r>
            <a:endParaRPr lang="en-GB" sz="1100" dirty="0"/>
          </a:p>
          <a:p>
            <a:r>
              <a:rPr lang="en-GB" sz="1100" b="1" dirty="0"/>
              <a:t>It is a pleasure to present to you Jones Memorial Primary School and Reception Class prospectus. </a:t>
            </a:r>
            <a:endParaRPr lang="en-GB" sz="1100" dirty="0"/>
          </a:p>
          <a:p>
            <a:r>
              <a:rPr lang="en-GB" sz="1100" b="1" dirty="0"/>
              <a:t> </a:t>
            </a:r>
            <a:endParaRPr lang="en-GB" sz="1100" dirty="0"/>
          </a:p>
          <a:p>
            <a:r>
              <a:rPr lang="en-GB" sz="1100" b="1" dirty="0"/>
              <a:t>Our pupils are at the heart of everything we do- staff seek to provide children with a happy and secure atmosphere in which to learn and develop their unique talents. We are a happy school and blessed with pupils who are motivated and</a:t>
            </a:r>
            <a:endParaRPr lang="en-GB" sz="1100" dirty="0"/>
          </a:p>
          <a:p>
            <a:r>
              <a:rPr lang="en-GB" sz="1100" b="1" dirty="0"/>
              <a:t>enthusiastic about all aspects of their school life.</a:t>
            </a:r>
            <a:endParaRPr lang="en-GB" sz="1100" dirty="0"/>
          </a:p>
          <a:p>
            <a:r>
              <a:rPr lang="en-GB" sz="1100" b="1" dirty="0"/>
              <a:t> </a:t>
            </a:r>
            <a:endParaRPr lang="en-GB" sz="1100" dirty="0"/>
          </a:p>
          <a:p>
            <a:r>
              <a:rPr lang="en-GB" sz="1100" b="1" dirty="0"/>
              <a:t>Jones Memorial Primary School is well established in the local community. We have a strong and rich tradition of high standards of pupil attainment and conduct - this is reflected in the high expectations of all members of staff.</a:t>
            </a:r>
            <a:endParaRPr lang="en-GB" sz="1100" dirty="0"/>
          </a:p>
          <a:p>
            <a:r>
              <a:rPr lang="en-GB" sz="1100" b="1" dirty="0"/>
              <a:t> </a:t>
            </a:r>
            <a:endParaRPr lang="en-GB" sz="1100" dirty="0"/>
          </a:p>
          <a:p>
            <a:r>
              <a:rPr lang="en-GB" sz="1100" b="1" dirty="0"/>
              <a:t>I hope that by reading this prospectus you will feel assured that your child’s time at JMPS will not only be rewarding and successful bur above all happy. All staff provide a caring environment in which your child can grow physically, spiritually, morally and emotionally as well as academically. </a:t>
            </a:r>
            <a:endParaRPr lang="en-GB" sz="1100" dirty="0"/>
          </a:p>
          <a:p>
            <a:r>
              <a:rPr lang="en-GB" sz="1100" b="1" dirty="0"/>
              <a:t> </a:t>
            </a:r>
            <a:endParaRPr lang="en-GB" sz="1100" dirty="0"/>
          </a:p>
          <a:p>
            <a:r>
              <a:rPr lang="en-GB" sz="1100" b="1" dirty="0"/>
              <a:t>As much as this prospectus will give you an overview of life in Jones Memorial Primary School, you can only fully appreciate what we do by actually visiting us.</a:t>
            </a:r>
            <a:endParaRPr lang="en-GB" sz="1100" dirty="0"/>
          </a:p>
          <a:p>
            <a:r>
              <a:rPr lang="en-GB" sz="1100" b="1" dirty="0"/>
              <a:t> </a:t>
            </a:r>
            <a:endParaRPr lang="en-GB" sz="1100" dirty="0"/>
          </a:p>
          <a:p>
            <a:r>
              <a:rPr lang="en-GB" sz="1100" b="1" dirty="0"/>
              <a:t>Please feel free to make an appointment by ringing the school on 028 66323420. </a:t>
            </a:r>
            <a:endParaRPr lang="en-GB" sz="1100" dirty="0"/>
          </a:p>
          <a:p>
            <a:r>
              <a:rPr lang="en-GB" sz="1100" b="1" dirty="0"/>
              <a:t>I would very much look forward to showing you and your child around our school.</a:t>
            </a:r>
            <a:endParaRPr lang="en-GB" sz="1100" dirty="0"/>
          </a:p>
          <a:p>
            <a:r>
              <a:rPr lang="en-GB" sz="1100" b="1" dirty="0"/>
              <a:t> </a:t>
            </a:r>
            <a:endParaRPr lang="en-GB" sz="1100" dirty="0"/>
          </a:p>
          <a:p>
            <a:r>
              <a:rPr lang="en-GB" sz="1100" b="1" dirty="0"/>
              <a:t> </a:t>
            </a:r>
            <a:endParaRPr lang="en-GB" sz="1100" dirty="0"/>
          </a:p>
          <a:p>
            <a:r>
              <a:rPr lang="en-GB" sz="1100" b="1" dirty="0"/>
              <a:t> </a:t>
            </a:r>
            <a:endParaRPr lang="en-GB" sz="1100" dirty="0"/>
          </a:p>
          <a:p>
            <a:r>
              <a:rPr lang="en-GB" sz="1100" b="1" dirty="0"/>
              <a:t>Yours sincerely</a:t>
            </a:r>
            <a:endParaRPr lang="en-GB" sz="1100" dirty="0"/>
          </a:p>
          <a:p>
            <a:r>
              <a:rPr lang="en-GB" sz="1100" dirty="0"/>
              <a:t> </a:t>
            </a:r>
          </a:p>
          <a:p>
            <a:r>
              <a:rPr lang="en-GB" sz="1100" dirty="0"/>
              <a:t>     Sandra Isherwood</a:t>
            </a:r>
          </a:p>
          <a:p>
            <a:r>
              <a:rPr lang="en-GB" sz="1100" dirty="0"/>
              <a:t> </a:t>
            </a:r>
          </a:p>
          <a:p>
            <a:r>
              <a:rPr lang="en-GB" sz="1100" dirty="0"/>
              <a:t>Principal</a:t>
            </a:r>
          </a:p>
          <a:p>
            <a:endParaRPr lang="en-GB" dirty="0"/>
          </a:p>
        </p:txBody>
      </p:sp>
      <p:pic>
        <p:nvPicPr>
          <p:cNvPr id="7" name="Picture 6"/>
          <p:cNvPicPr/>
          <p:nvPr/>
        </p:nvPicPr>
        <p:blipFill>
          <a:blip r:embed="rId3"/>
          <a:srcRect l="1373" r="1373"/>
          <a:stretch/>
        </p:blipFill>
        <p:spPr>
          <a:xfrm>
            <a:off x="1066064" y="1501076"/>
            <a:ext cx="2983832" cy="409073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02831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329682"/>
            <a:ext cx="8596668" cy="1320800"/>
          </a:xfrm>
        </p:spPr>
        <p:txBody>
          <a:bodyPr/>
          <a:lstStyle/>
          <a:p>
            <a:pPr algn="ctr"/>
            <a:r>
              <a:rPr lang="en-GB" dirty="0"/>
              <a:t>Our Mission in our JMPS Family…</a:t>
            </a:r>
          </a:p>
        </p:txBody>
      </p:sp>
      <p:sp>
        <p:nvSpPr>
          <p:cNvPr id="3" name="Content Placeholder 2"/>
          <p:cNvSpPr>
            <a:spLocks noGrp="1"/>
          </p:cNvSpPr>
          <p:nvPr>
            <p:ph idx="1"/>
          </p:nvPr>
        </p:nvSpPr>
        <p:spPr>
          <a:xfrm>
            <a:off x="447869" y="1138336"/>
            <a:ext cx="9032033" cy="5411753"/>
          </a:xfrm>
        </p:spPr>
        <p:txBody>
          <a:bodyPr/>
          <a:lstStyle/>
          <a:p>
            <a:pPr marL="0" indent="0" algn="ctr">
              <a:buNone/>
            </a:pPr>
            <a:r>
              <a:rPr lang="en-GB" sz="2000" dirty="0">
                <a:latin typeface="SassoonPrimaryInfant" pitchFamily="2" charset="0"/>
              </a:rPr>
              <a:t>We have a moral purpose in Jones Memorial Primary; </a:t>
            </a:r>
            <a:r>
              <a:rPr lang="en-US" sz="2000" dirty="0">
                <a:latin typeface="SassoonPrimaryInfant" pitchFamily="2" charset="0"/>
              </a:rPr>
              <a:t>every single one of our pupils are special to us.  We value their unique personalities, talents and what they bring to our school.  We aim to nurture their love of learning, their belief in themselves and to have faith in the adults around them.  We strive to make sure every child succeeds, constantly raising the bar, doing things better.  We know and care for our pupils and families.  We are here to support and do the utmost for our pupils, we are a Models Paths school– putting respectful, nurturing relationships at the heart of our school… that is what makes JMPS a unique, special place.</a:t>
            </a:r>
            <a:endParaRPr lang="en-GB" sz="2000" dirty="0">
              <a:latin typeface="SassoonPrimaryInfant" pitchFamily="2" charset="0"/>
            </a:endParaRPr>
          </a:p>
          <a:p>
            <a:pPr marL="0" indent="0" algn="ctr">
              <a:buNone/>
            </a:pPr>
            <a:endParaRPr lang="en-GB" dirty="0"/>
          </a:p>
        </p:txBody>
      </p:sp>
      <p:sp>
        <p:nvSpPr>
          <p:cNvPr id="4" name="Oval 3"/>
          <p:cNvSpPr/>
          <p:nvPr/>
        </p:nvSpPr>
        <p:spPr>
          <a:xfrm>
            <a:off x="1364768" y="5292297"/>
            <a:ext cx="6979298" cy="1091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419127" y="5386649"/>
            <a:ext cx="4870579" cy="830997"/>
          </a:xfrm>
          <a:prstGeom prst="rect">
            <a:avLst/>
          </a:prstGeom>
          <a:noFill/>
        </p:spPr>
        <p:txBody>
          <a:bodyPr wrap="square" rtlCol="0">
            <a:spAutoFit/>
          </a:bodyPr>
          <a:lstStyle/>
          <a:p>
            <a:pPr algn="ctr"/>
            <a:r>
              <a:rPr lang="en-GB" sz="2400" b="1" dirty="0">
                <a:solidFill>
                  <a:srgbClr val="002060"/>
                </a:solidFill>
                <a:latin typeface="SassoonPrimaryInfant" pitchFamily="2" charset="0"/>
              </a:rPr>
              <a:t>Caring, Sharing, Preparing Together</a:t>
            </a:r>
          </a:p>
        </p:txBody>
      </p:sp>
      <p:sp>
        <p:nvSpPr>
          <p:cNvPr id="6" name="Rounded Rectangle 5"/>
          <p:cNvSpPr/>
          <p:nvPr/>
        </p:nvSpPr>
        <p:spPr>
          <a:xfrm rot="20954942">
            <a:off x="903784" y="4671020"/>
            <a:ext cx="1369816" cy="6718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rot="21340017">
            <a:off x="2546041" y="4407047"/>
            <a:ext cx="1348869" cy="6718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4184763" y="4357051"/>
            <a:ext cx="1339305" cy="6718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rot="237620">
            <a:off x="5807755" y="4408713"/>
            <a:ext cx="1339305" cy="6718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rot="790559">
            <a:off x="7427118" y="4692952"/>
            <a:ext cx="1339305" cy="6718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rot="20967530">
            <a:off x="1011545" y="4767331"/>
            <a:ext cx="1154297" cy="461665"/>
          </a:xfrm>
          <a:prstGeom prst="rect">
            <a:avLst/>
          </a:prstGeom>
          <a:noFill/>
        </p:spPr>
        <p:txBody>
          <a:bodyPr wrap="square" rtlCol="0">
            <a:spAutoFit/>
          </a:bodyPr>
          <a:lstStyle/>
          <a:p>
            <a:pPr algn="ctr"/>
            <a:r>
              <a:rPr lang="en-GB" sz="2400" dirty="0">
                <a:latin typeface="SassoonPrimaryInfant" pitchFamily="2" charset="0"/>
              </a:rPr>
              <a:t>Parents</a:t>
            </a:r>
          </a:p>
        </p:txBody>
      </p:sp>
      <p:sp>
        <p:nvSpPr>
          <p:cNvPr id="12" name="TextBox 11"/>
          <p:cNvSpPr txBox="1"/>
          <p:nvPr/>
        </p:nvSpPr>
        <p:spPr>
          <a:xfrm rot="21312581">
            <a:off x="2583968" y="4501620"/>
            <a:ext cx="1244204" cy="461665"/>
          </a:xfrm>
          <a:prstGeom prst="rect">
            <a:avLst/>
          </a:prstGeom>
          <a:noFill/>
        </p:spPr>
        <p:txBody>
          <a:bodyPr wrap="square" rtlCol="0">
            <a:spAutoFit/>
          </a:bodyPr>
          <a:lstStyle/>
          <a:p>
            <a:r>
              <a:rPr lang="en-GB" sz="2400" dirty="0">
                <a:latin typeface="SassoonPrimaryInfant" pitchFamily="2" charset="0"/>
              </a:rPr>
              <a:t>Teachers</a:t>
            </a:r>
          </a:p>
        </p:txBody>
      </p:sp>
      <p:sp>
        <p:nvSpPr>
          <p:cNvPr id="13" name="TextBox 12"/>
          <p:cNvSpPr txBox="1"/>
          <p:nvPr/>
        </p:nvSpPr>
        <p:spPr>
          <a:xfrm>
            <a:off x="4277266" y="4450474"/>
            <a:ext cx="1154297" cy="461665"/>
          </a:xfrm>
          <a:prstGeom prst="rect">
            <a:avLst/>
          </a:prstGeom>
          <a:noFill/>
        </p:spPr>
        <p:txBody>
          <a:bodyPr wrap="square" rtlCol="0">
            <a:spAutoFit/>
          </a:bodyPr>
          <a:lstStyle/>
          <a:p>
            <a:pPr algn="ctr"/>
            <a:r>
              <a:rPr lang="en-GB" sz="2400" dirty="0">
                <a:latin typeface="SassoonPrimaryInfant" pitchFamily="2" charset="0"/>
              </a:rPr>
              <a:t>Pupils</a:t>
            </a:r>
          </a:p>
        </p:txBody>
      </p:sp>
      <p:sp>
        <p:nvSpPr>
          <p:cNvPr id="14" name="TextBox 13"/>
          <p:cNvSpPr txBox="1"/>
          <p:nvPr/>
        </p:nvSpPr>
        <p:spPr>
          <a:xfrm rot="797306">
            <a:off x="7455641" y="4830260"/>
            <a:ext cx="1406422" cy="400110"/>
          </a:xfrm>
          <a:prstGeom prst="rect">
            <a:avLst/>
          </a:prstGeom>
          <a:noFill/>
        </p:spPr>
        <p:txBody>
          <a:bodyPr wrap="square" rtlCol="0">
            <a:spAutoFit/>
          </a:bodyPr>
          <a:lstStyle/>
          <a:p>
            <a:r>
              <a:rPr lang="en-GB" sz="2000" dirty="0">
                <a:latin typeface="SassoonPrimaryInfant" pitchFamily="2" charset="0"/>
              </a:rPr>
              <a:t>Leadership</a:t>
            </a:r>
          </a:p>
        </p:txBody>
      </p:sp>
      <p:sp>
        <p:nvSpPr>
          <p:cNvPr id="15" name="TextBox 14"/>
          <p:cNvSpPr txBox="1"/>
          <p:nvPr/>
        </p:nvSpPr>
        <p:spPr>
          <a:xfrm rot="217893">
            <a:off x="5895725" y="4322961"/>
            <a:ext cx="1163364" cy="830997"/>
          </a:xfrm>
          <a:prstGeom prst="rect">
            <a:avLst/>
          </a:prstGeom>
          <a:noFill/>
        </p:spPr>
        <p:txBody>
          <a:bodyPr wrap="square" rtlCol="0">
            <a:spAutoFit/>
          </a:bodyPr>
          <a:lstStyle/>
          <a:p>
            <a:pPr algn="ctr"/>
            <a:r>
              <a:rPr lang="en-GB" sz="2400" dirty="0">
                <a:latin typeface="SassoonPrimaryInfant" pitchFamily="2" charset="0"/>
              </a:rPr>
              <a:t>Shared Vision</a:t>
            </a:r>
          </a:p>
        </p:txBody>
      </p:sp>
      <p:sp>
        <p:nvSpPr>
          <p:cNvPr id="16" name="TextBox 15"/>
          <p:cNvSpPr txBox="1"/>
          <p:nvPr/>
        </p:nvSpPr>
        <p:spPr>
          <a:xfrm>
            <a:off x="9976367" y="3758807"/>
            <a:ext cx="2119746" cy="2862322"/>
          </a:xfrm>
          <a:prstGeom prst="rect">
            <a:avLst/>
          </a:prstGeom>
          <a:noFill/>
        </p:spPr>
        <p:txBody>
          <a:bodyPr wrap="square" rtlCol="0">
            <a:spAutoFit/>
          </a:bodyPr>
          <a:lstStyle/>
          <a:p>
            <a:pPr algn="ctr"/>
            <a:r>
              <a:rPr lang="en-GB" dirty="0"/>
              <a:t>We aim for our parents and teachers to work together to support our pupils through a shared vision underpinned by effective leadership. </a:t>
            </a:r>
          </a:p>
        </p:txBody>
      </p:sp>
    </p:spTree>
    <p:extLst>
      <p:ext uri="{BB962C8B-B14F-4D97-AF65-F5344CB8AC3E}">
        <p14:creationId xmlns:p14="http://schemas.microsoft.com/office/powerpoint/2010/main" val="2164580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01959"/>
          </a:xfrm>
        </p:spPr>
        <p:txBody>
          <a:bodyPr/>
          <a:lstStyle/>
          <a:p>
            <a:r>
              <a:rPr lang="en-GB" dirty="0"/>
              <a:t>Some background information…</a:t>
            </a:r>
          </a:p>
        </p:txBody>
      </p:sp>
      <p:sp>
        <p:nvSpPr>
          <p:cNvPr id="3" name="Content Placeholder 2"/>
          <p:cNvSpPr>
            <a:spLocks noGrp="1"/>
          </p:cNvSpPr>
          <p:nvPr>
            <p:ph idx="1"/>
          </p:nvPr>
        </p:nvSpPr>
        <p:spPr>
          <a:xfrm>
            <a:off x="677334" y="1390261"/>
            <a:ext cx="8596668" cy="4842588"/>
          </a:xfrm>
        </p:spPr>
        <p:txBody>
          <a:bodyPr/>
          <a:lstStyle/>
          <a:p>
            <a:r>
              <a:rPr lang="en-GB" sz="2000" dirty="0"/>
              <a:t>Inclusive ethos in our school</a:t>
            </a:r>
          </a:p>
          <a:p>
            <a:r>
              <a:rPr lang="en-GB" sz="2000" dirty="0"/>
              <a:t>141 pupils</a:t>
            </a:r>
          </a:p>
          <a:p>
            <a:r>
              <a:rPr lang="en-GB" sz="2000" dirty="0"/>
              <a:t>Primary 1-7 (1 class in each year </a:t>
            </a:r>
          </a:p>
          <a:p>
            <a:pPr marL="0" indent="0">
              <a:buNone/>
            </a:pPr>
            <a:r>
              <a:rPr lang="en-GB" sz="2000" dirty="0"/>
              <a:t>    group)</a:t>
            </a:r>
          </a:p>
          <a:p>
            <a:r>
              <a:rPr lang="en-GB" sz="2000" dirty="0"/>
              <a:t>NO COMPOSITE CLASSES</a:t>
            </a:r>
          </a:p>
          <a:p>
            <a:r>
              <a:rPr lang="en-GB" sz="2000" dirty="0"/>
              <a:t>1 Job share in Reception </a:t>
            </a:r>
          </a:p>
          <a:p>
            <a:r>
              <a:rPr lang="en-GB" sz="2000" dirty="0"/>
              <a:t>2 specialist classes (ASD &amp; LSC) and a LSC</a:t>
            </a:r>
          </a:p>
          <a:p>
            <a:r>
              <a:rPr lang="en-GB" sz="2000" dirty="0"/>
              <a:t>We work, where appropriate, with a range </a:t>
            </a:r>
          </a:p>
          <a:p>
            <a:pPr marL="0" indent="0">
              <a:buNone/>
            </a:pPr>
            <a:r>
              <a:rPr lang="en-GB" sz="2000" dirty="0"/>
              <a:t>	of external agencies e.g. RISENI &amp; Aisling Centre</a:t>
            </a:r>
          </a:p>
          <a:p>
            <a:r>
              <a:rPr lang="en-GB" sz="2000" dirty="0"/>
              <a:t>Average class size of 22 pupils</a:t>
            </a:r>
          </a:p>
          <a:p>
            <a:r>
              <a:rPr lang="en-GB" sz="2000" dirty="0"/>
              <a:t>Admission number of 29 pupils per year</a:t>
            </a:r>
          </a:p>
          <a:p>
            <a:endParaRPr lang="en-GB" dirty="0"/>
          </a:p>
          <a:p>
            <a:endParaRPr lang="en-GB" dirty="0"/>
          </a:p>
          <a:p>
            <a:endParaRPr lang="en-GB" dirty="0"/>
          </a:p>
          <a:p>
            <a:endParaRPr lang="en-GB" dirty="0"/>
          </a:p>
        </p:txBody>
      </p:sp>
      <p:sp>
        <p:nvSpPr>
          <p:cNvPr id="4" name="TextBox 3"/>
          <p:cNvSpPr txBox="1"/>
          <p:nvPr/>
        </p:nvSpPr>
        <p:spPr>
          <a:xfrm>
            <a:off x="5682343" y="1390261"/>
            <a:ext cx="2295330" cy="2668555"/>
          </a:xfrm>
          <a:prstGeom prst="rect">
            <a:avLst/>
          </a:prstGeom>
          <a:noFill/>
        </p:spPr>
        <p:txBody>
          <a:bodyPr wrap="square" rtlCol="0">
            <a:spAutoFit/>
          </a:bodyPr>
          <a:lstStyle/>
          <a:p>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93878">
            <a:off x="7379689" y="770269"/>
            <a:ext cx="4382152" cy="292143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p:cNvPicPr>
            <a:picLocks noChangeAspect="1"/>
          </p:cNvPicPr>
          <p:nvPr/>
        </p:nvPicPr>
        <p:blipFill>
          <a:blip r:embed="rId4"/>
          <a:srcRect/>
          <a:stretch/>
        </p:blipFill>
        <p:spPr>
          <a:xfrm rot="4957522">
            <a:off x="7157996" y="3819993"/>
            <a:ext cx="2848588" cy="21364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68894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69" y="311020"/>
            <a:ext cx="8596668" cy="1320800"/>
          </a:xfrm>
        </p:spPr>
        <p:txBody>
          <a:bodyPr/>
          <a:lstStyle/>
          <a:p>
            <a:r>
              <a:rPr lang="en-GB" dirty="0"/>
              <a:t>Communicating with you…</a:t>
            </a:r>
          </a:p>
        </p:txBody>
      </p:sp>
      <p:sp>
        <p:nvSpPr>
          <p:cNvPr id="3" name="Content Placeholder 2"/>
          <p:cNvSpPr>
            <a:spLocks noGrp="1"/>
          </p:cNvSpPr>
          <p:nvPr>
            <p:ph idx="1"/>
          </p:nvPr>
        </p:nvSpPr>
        <p:spPr>
          <a:xfrm>
            <a:off x="677334" y="1278294"/>
            <a:ext cx="8596668" cy="4763069"/>
          </a:xfrm>
        </p:spPr>
        <p:txBody>
          <a:bodyPr>
            <a:normAutofit/>
          </a:bodyPr>
          <a:lstStyle/>
          <a:p>
            <a:r>
              <a:rPr lang="en-GB" sz="2000" dirty="0"/>
              <a:t>See-Saw App</a:t>
            </a:r>
          </a:p>
          <a:p>
            <a:r>
              <a:rPr lang="en-GB" sz="2000" dirty="0"/>
              <a:t>School Email </a:t>
            </a:r>
          </a:p>
          <a:p>
            <a:r>
              <a:rPr lang="en-GB" sz="2000" dirty="0"/>
              <a:t>Website</a:t>
            </a:r>
          </a:p>
          <a:p>
            <a:r>
              <a:rPr lang="en-GB" sz="2000" dirty="0"/>
              <a:t>Monthly Newsletter</a:t>
            </a:r>
          </a:p>
          <a:p>
            <a:r>
              <a:rPr lang="en-GB" sz="2000" dirty="0"/>
              <a:t>Facebook Account</a:t>
            </a:r>
          </a:p>
          <a:p>
            <a:r>
              <a:rPr lang="en-GB" sz="2000" dirty="0"/>
              <a:t>Twitter</a:t>
            </a:r>
          </a:p>
          <a:p>
            <a:r>
              <a:rPr lang="en-GB" sz="2000" dirty="0"/>
              <a:t>Instagram </a:t>
            </a:r>
          </a:p>
          <a:p>
            <a:r>
              <a:rPr lang="en-GB" sz="2000" dirty="0"/>
              <a:t>Texting Service</a:t>
            </a:r>
          </a:p>
          <a:p>
            <a:r>
              <a:rPr lang="en-GB" sz="2000" dirty="0"/>
              <a:t>Notes home…</a:t>
            </a:r>
          </a:p>
        </p:txBody>
      </p:sp>
      <p:sp>
        <p:nvSpPr>
          <p:cNvPr id="4" name="TextBox 3"/>
          <p:cNvSpPr txBox="1"/>
          <p:nvPr/>
        </p:nvSpPr>
        <p:spPr>
          <a:xfrm>
            <a:off x="6615404" y="311020"/>
            <a:ext cx="4618653" cy="6211078"/>
          </a:xfrm>
          <a:prstGeom prst="rect">
            <a:avLst/>
          </a:prstGeom>
          <a:noFill/>
        </p:spPr>
        <p:txBody>
          <a:bodyPr wrap="square" rtlCol="0">
            <a:spAutoFit/>
          </a:bodyPr>
          <a:lstStyle/>
          <a:p>
            <a:endParaRPr lang="en-GB" dirty="0"/>
          </a:p>
        </p:txBody>
      </p:sp>
      <p:pic>
        <p:nvPicPr>
          <p:cNvPr id="9" name="Picture 8"/>
          <p:cNvPicPr>
            <a:picLocks noChangeAspect="1"/>
          </p:cNvPicPr>
          <p:nvPr/>
        </p:nvPicPr>
        <p:blipFill>
          <a:blip r:embed="rId3"/>
          <a:stretch>
            <a:fillRect/>
          </a:stretch>
        </p:blipFill>
        <p:spPr>
          <a:xfrm>
            <a:off x="1363171" y="5030739"/>
            <a:ext cx="2905132" cy="99767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9937" y="761768"/>
            <a:ext cx="2940828" cy="5139023"/>
          </a:xfrm>
          <a:prstGeom prst="rect">
            <a:avLst/>
          </a:prstGeom>
        </p:spPr>
      </p:pic>
    </p:spTree>
    <p:extLst>
      <p:ext uri="{BB962C8B-B14F-4D97-AF65-F5344CB8AC3E}">
        <p14:creationId xmlns:p14="http://schemas.microsoft.com/office/powerpoint/2010/main" val="3147748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85" y="1621396"/>
            <a:ext cx="2314869" cy="30864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p:cNvSpPr>
            <a:spLocks noGrp="1"/>
          </p:cNvSpPr>
          <p:nvPr>
            <p:ph type="title"/>
          </p:nvPr>
        </p:nvSpPr>
        <p:spPr>
          <a:xfrm>
            <a:off x="677334" y="343593"/>
            <a:ext cx="8596668" cy="786938"/>
          </a:xfrm>
        </p:spPr>
        <p:txBody>
          <a:bodyPr/>
          <a:lstStyle/>
          <a:p>
            <a:r>
              <a:rPr lang="en-GB" dirty="0"/>
              <a:t>What is Primary 1 like?</a:t>
            </a:r>
          </a:p>
        </p:txBody>
      </p:sp>
      <p:sp>
        <p:nvSpPr>
          <p:cNvPr id="3" name="Content Placeholder 2"/>
          <p:cNvSpPr>
            <a:spLocks noGrp="1"/>
          </p:cNvSpPr>
          <p:nvPr>
            <p:ph idx="1"/>
          </p:nvPr>
        </p:nvSpPr>
        <p:spPr>
          <a:xfrm>
            <a:off x="1441319" y="1008695"/>
            <a:ext cx="8940491" cy="5462775"/>
          </a:xfrm>
        </p:spPr>
        <p:txBody>
          <a:bodyPr>
            <a:normAutofit lnSpcReduction="10000"/>
          </a:bodyPr>
          <a:lstStyle/>
          <a:p>
            <a:pPr marL="0" indent="0" algn="ctr">
              <a:buNone/>
            </a:pPr>
            <a:r>
              <a:rPr lang="en-GB" dirty="0"/>
              <a:t>Reassuringly, there are many similarities between P1 and the Reception setting… </a:t>
            </a:r>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sz="3200" b="1" dirty="0">
              <a:latin typeface="Bradley Hand ITC" panose="03070402050302030203" pitchFamily="66" charset="0"/>
            </a:endParaRPr>
          </a:p>
          <a:p>
            <a:pPr marL="0" indent="0" algn="ctr">
              <a:buNone/>
            </a:pPr>
            <a:r>
              <a:rPr lang="en-GB" sz="3200" b="1" dirty="0">
                <a:latin typeface="Bradley Hand ITC" panose="03070402050302030203" pitchFamily="66" charset="0"/>
              </a:rPr>
              <a:t>In addition, we focus on …</a:t>
            </a:r>
            <a:endParaRPr lang="en-GB" sz="3200" b="1" dirty="0"/>
          </a:p>
          <a:p>
            <a:r>
              <a:rPr lang="en-GB" dirty="0"/>
              <a:t>Fostering nurturing, supportive relationships with our children as a Model PATHS school</a:t>
            </a:r>
          </a:p>
          <a:p>
            <a:r>
              <a:rPr lang="en-GB" dirty="0"/>
              <a:t>Establishing JMPS as a safe, caring and structured place to be</a:t>
            </a:r>
          </a:p>
          <a:p>
            <a:r>
              <a:rPr lang="en-GB" dirty="0"/>
              <a:t>Inspiring a love of being in school and embracing a natural curiosity about the world around them</a:t>
            </a:r>
          </a:p>
        </p:txBody>
      </p:sp>
      <p:sp>
        <p:nvSpPr>
          <p:cNvPr id="5" name="TextBox 4"/>
          <p:cNvSpPr txBox="1"/>
          <p:nvPr/>
        </p:nvSpPr>
        <p:spPr>
          <a:xfrm>
            <a:off x="3620693" y="1431759"/>
            <a:ext cx="2709949" cy="2308324"/>
          </a:xfrm>
          <a:prstGeom prst="rect">
            <a:avLst/>
          </a:prstGeom>
          <a:noFill/>
        </p:spPr>
        <p:txBody>
          <a:bodyPr wrap="square" rtlCol="0">
            <a:spAutoFit/>
          </a:bodyPr>
          <a:lstStyle/>
          <a:p>
            <a:pPr marL="285750" indent="-285750">
              <a:buFont typeface="Wingdings" panose="05000000000000000000" pitchFamily="2" charset="2"/>
              <a:buChar char="ü"/>
            </a:pPr>
            <a:r>
              <a:rPr lang="en-GB" sz="1600" dirty="0"/>
              <a:t>Learning through Play</a:t>
            </a:r>
          </a:p>
          <a:p>
            <a:endParaRPr lang="en-GB" sz="1600" dirty="0"/>
          </a:p>
          <a:p>
            <a:pPr marL="285750" indent="-285750">
              <a:buFont typeface="Wingdings" panose="05000000000000000000" pitchFamily="2" charset="2"/>
              <a:buChar char="ü"/>
            </a:pPr>
            <a:r>
              <a:rPr lang="en-GB" sz="1600" dirty="0"/>
              <a:t>Additional Support Staff and Teachers </a:t>
            </a:r>
          </a:p>
          <a:p>
            <a:endParaRPr lang="en-GB" sz="1600" dirty="0"/>
          </a:p>
          <a:p>
            <a:pPr marL="285750" indent="-285750">
              <a:buFont typeface="Wingdings" panose="05000000000000000000" pitchFamily="2" charset="2"/>
              <a:buChar char="ü"/>
            </a:pPr>
            <a:r>
              <a:rPr lang="en-GB" sz="1600" dirty="0"/>
              <a:t>Close links with parents</a:t>
            </a:r>
          </a:p>
          <a:p>
            <a:pPr marL="285750" indent="-285750">
              <a:buFont typeface="Wingdings" panose="05000000000000000000" pitchFamily="2" charset="2"/>
              <a:buChar char="ü"/>
            </a:pPr>
            <a:endParaRPr lang="en-GB" sz="1600" dirty="0"/>
          </a:p>
          <a:p>
            <a:pPr marL="285750" indent="-285750">
              <a:buFont typeface="Wingdings" panose="05000000000000000000" pitchFamily="2" charset="2"/>
              <a:buChar char="ü"/>
            </a:pPr>
            <a:r>
              <a:rPr lang="en-GB" sz="1600" dirty="0"/>
              <a:t>Make MUCH effort to get to KNOW your child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25528">
            <a:off x="6743892" y="2014972"/>
            <a:ext cx="3995618" cy="22475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66713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35527"/>
            <a:ext cx="8596668" cy="1320800"/>
          </a:xfrm>
        </p:spPr>
        <p:txBody>
          <a:bodyPr/>
          <a:lstStyle/>
          <a:p>
            <a:r>
              <a:rPr lang="en-GB" dirty="0"/>
              <a:t>Transitions to Primary 1…</a:t>
            </a:r>
          </a:p>
        </p:txBody>
      </p:sp>
      <p:sp>
        <p:nvSpPr>
          <p:cNvPr id="3" name="Content Placeholder 2"/>
          <p:cNvSpPr>
            <a:spLocks noGrp="1"/>
          </p:cNvSpPr>
          <p:nvPr>
            <p:ph idx="1"/>
          </p:nvPr>
        </p:nvSpPr>
        <p:spPr>
          <a:xfrm>
            <a:off x="677333" y="1171374"/>
            <a:ext cx="10083432" cy="5163165"/>
          </a:xfrm>
        </p:spPr>
        <p:txBody>
          <a:bodyPr>
            <a:normAutofit/>
          </a:bodyPr>
          <a:lstStyle/>
          <a:p>
            <a:pPr marL="0" indent="0" algn="ctr">
              <a:buNone/>
            </a:pPr>
            <a:r>
              <a:rPr lang="en-GB" sz="3200" b="1" dirty="0">
                <a:latin typeface="Bradley Hand ITC" panose="03070402050302030203" pitchFamily="66" charset="0"/>
              </a:rPr>
              <a:t>We have developed excellent relationships with local nurseries / playgroups helping with…</a:t>
            </a:r>
            <a:endParaRPr lang="en-GB" dirty="0"/>
          </a:p>
          <a:p>
            <a:r>
              <a:rPr lang="en-GB" sz="2000" dirty="0"/>
              <a:t>A smooth and seamless transition from the Nursery setting in to Primary 1 </a:t>
            </a:r>
          </a:p>
          <a:p>
            <a:pPr marL="0" indent="0">
              <a:buNone/>
            </a:pPr>
            <a:endParaRPr lang="en-GB" sz="2000" dirty="0"/>
          </a:p>
          <a:p>
            <a:r>
              <a:rPr lang="en-GB" sz="2000" dirty="0"/>
              <a:t>Sharing of vital information e.g. progress to date, like and dislikes, strengths and areas of development (we start to get to know our children BEFORE they enter P1)</a:t>
            </a:r>
          </a:p>
          <a:p>
            <a:pPr marL="0" indent="0">
              <a:buNone/>
            </a:pPr>
            <a:endParaRPr lang="en-GB" sz="2000" dirty="0"/>
          </a:p>
          <a:p>
            <a:r>
              <a:rPr lang="en-GB" sz="2000" dirty="0"/>
              <a:t>Friendship groups… which children in the Nursery setting have started to make those special, lifelong friendships?  How can we in the Primary school nurture this?</a:t>
            </a:r>
          </a:p>
          <a:p>
            <a:endParaRPr lang="en-GB" sz="2000" dirty="0"/>
          </a:p>
          <a:p>
            <a:r>
              <a:rPr lang="en-GB" sz="2000" dirty="0"/>
              <a:t>Pastoral Care and family support</a:t>
            </a:r>
          </a:p>
          <a:p>
            <a:endParaRPr lang="en-GB" dirty="0"/>
          </a:p>
          <a:p>
            <a:endParaRPr lang="en-GB" dirty="0"/>
          </a:p>
        </p:txBody>
      </p:sp>
    </p:spTree>
    <p:extLst>
      <p:ext uri="{BB962C8B-B14F-4D97-AF65-F5344CB8AC3E}">
        <p14:creationId xmlns:p14="http://schemas.microsoft.com/office/powerpoint/2010/main" val="3830156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9817">
            <a:off x="6405888" y="1096711"/>
            <a:ext cx="2645325" cy="35271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614173" y="1404614"/>
            <a:ext cx="2582905" cy="1721936"/>
          </a:xfrm>
          <a:prstGeom prst="rect">
            <a:avLst/>
          </a:prstGeom>
          <a:ln>
            <a:noFill/>
          </a:ln>
          <a:effectLst>
            <a:outerShdw blurRad="190500" algn="tl" rotWithShape="0">
              <a:srgbClr val="000000">
                <a:alpha val="70000"/>
              </a:srgbClr>
            </a:outerShdw>
          </a:effectLst>
        </p:spPr>
      </p:pic>
      <p:pic>
        <p:nvPicPr>
          <p:cNvPr id="10"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rot="20863090">
            <a:off x="7908382" y="3484965"/>
            <a:ext cx="3654202" cy="27406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itle 1"/>
          <p:cNvSpPr>
            <a:spLocks noGrp="1"/>
          </p:cNvSpPr>
          <p:nvPr>
            <p:ph type="title"/>
          </p:nvPr>
        </p:nvSpPr>
        <p:spPr>
          <a:xfrm>
            <a:off x="444068" y="224972"/>
            <a:ext cx="10155507" cy="848048"/>
          </a:xfrm>
        </p:spPr>
        <p:txBody>
          <a:bodyPr/>
          <a:lstStyle/>
          <a:p>
            <a:r>
              <a:rPr lang="en-GB" dirty="0">
                <a:solidFill>
                  <a:srgbClr val="0070C0"/>
                </a:solidFill>
              </a:rPr>
              <a:t>Extra Curricular Activities &amp; Wrap Around Care</a:t>
            </a:r>
          </a:p>
        </p:txBody>
      </p:sp>
      <p:sp>
        <p:nvSpPr>
          <p:cNvPr id="3" name="TextBox 2"/>
          <p:cNvSpPr txBox="1"/>
          <p:nvPr/>
        </p:nvSpPr>
        <p:spPr>
          <a:xfrm>
            <a:off x="338133" y="863989"/>
            <a:ext cx="6313662" cy="5386090"/>
          </a:xfrm>
          <a:prstGeom prst="rect">
            <a:avLst/>
          </a:prstGeom>
          <a:noFill/>
        </p:spPr>
        <p:txBody>
          <a:bodyPr wrap="square" rtlCol="0">
            <a:spAutoFit/>
          </a:bodyPr>
          <a:lstStyle/>
          <a:p>
            <a:r>
              <a:rPr lang="en-GB" dirty="0"/>
              <a:t>In Jones Memorial PS we offer a range of extra curricular activities (from early to late) meaning we offer Wrap Around Care.</a:t>
            </a:r>
          </a:p>
          <a:p>
            <a:endParaRPr lang="en-GB" dirty="0"/>
          </a:p>
          <a:p>
            <a:r>
              <a:rPr lang="en-GB" sz="2800" b="1" u="sng" dirty="0">
                <a:solidFill>
                  <a:srgbClr val="FF0000"/>
                </a:solidFill>
              </a:rPr>
              <a:t>Breakfast Club:  8:15 am</a:t>
            </a:r>
          </a:p>
          <a:p>
            <a:endParaRPr lang="en-GB" sz="2800" b="1" u="sng" dirty="0">
              <a:solidFill>
                <a:srgbClr val="FF0000"/>
              </a:solidFill>
            </a:endParaRPr>
          </a:p>
          <a:p>
            <a:r>
              <a:rPr lang="en-GB" sz="2800" b="1" u="sng" dirty="0">
                <a:solidFill>
                  <a:srgbClr val="FF0000"/>
                </a:solidFill>
              </a:rPr>
              <a:t>Buttercup (Rec &amp; P1) 1.20 – 3.15pm</a:t>
            </a:r>
          </a:p>
          <a:p>
            <a:endParaRPr lang="en-GB" sz="2800" b="1" dirty="0">
              <a:solidFill>
                <a:srgbClr val="FF0000"/>
              </a:solidFill>
            </a:endParaRPr>
          </a:p>
          <a:p>
            <a:r>
              <a:rPr lang="en-GB" sz="2800" b="1" u="sng" dirty="0">
                <a:solidFill>
                  <a:srgbClr val="FF0000"/>
                </a:solidFill>
              </a:rPr>
              <a:t>After School Club: 3.15 – 5pm</a:t>
            </a:r>
            <a:endParaRPr lang="en-GB" sz="2400" dirty="0"/>
          </a:p>
          <a:p>
            <a:r>
              <a:rPr lang="en-GB" sz="2000" dirty="0"/>
              <a:t>Professional Coaches &amp; Music Tuition</a:t>
            </a:r>
          </a:p>
          <a:p>
            <a:endParaRPr lang="en-GB" sz="2000" dirty="0"/>
          </a:p>
          <a:p>
            <a:r>
              <a:rPr lang="en-GB" sz="2000" dirty="0"/>
              <a:t>Other Clubs are FREE OF CHARGE including…</a:t>
            </a:r>
          </a:p>
          <a:p>
            <a:endParaRPr lang="en-GB" dirty="0"/>
          </a:p>
          <a:p>
            <a:endParaRPr lang="en-GB" dirty="0"/>
          </a:p>
          <a:p>
            <a:endParaRPr lang="en-GB" dirty="0"/>
          </a:p>
          <a:p>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2225538335"/>
              </p:ext>
            </p:extLst>
          </p:nvPr>
        </p:nvGraphicFramePr>
        <p:xfrm>
          <a:off x="444068" y="5067437"/>
          <a:ext cx="6798942" cy="1746738"/>
        </p:xfrm>
        <a:graphic>
          <a:graphicData uri="http://schemas.openxmlformats.org/drawingml/2006/table">
            <a:tbl>
              <a:tblPr firstRow="1" bandRow="1">
                <a:tableStyleId>{5C22544A-7EE6-4342-B048-85BDC9FD1C3A}</a:tableStyleId>
              </a:tblPr>
              <a:tblGrid>
                <a:gridCol w="2266314">
                  <a:extLst>
                    <a:ext uri="{9D8B030D-6E8A-4147-A177-3AD203B41FA5}">
                      <a16:colId xmlns:a16="http://schemas.microsoft.com/office/drawing/2014/main" val="2178252105"/>
                    </a:ext>
                  </a:extLst>
                </a:gridCol>
                <a:gridCol w="2266314">
                  <a:extLst>
                    <a:ext uri="{9D8B030D-6E8A-4147-A177-3AD203B41FA5}">
                      <a16:colId xmlns:a16="http://schemas.microsoft.com/office/drawing/2014/main" val="683256116"/>
                    </a:ext>
                  </a:extLst>
                </a:gridCol>
                <a:gridCol w="2266314">
                  <a:extLst>
                    <a:ext uri="{9D8B030D-6E8A-4147-A177-3AD203B41FA5}">
                      <a16:colId xmlns:a16="http://schemas.microsoft.com/office/drawing/2014/main" val="3737916148"/>
                    </a:ext>
                  </a:extLst>
                </a:gridCol>
              </a:tblGrid>
              <a:tr h="368886">
                <a:tc>
                  <a:txBody>
                    <a:bodyPr/>
                    <a:lstStyle/>
                    <a:p>
                      <a:pPr marL="285750" indent="-285750">
                        <a:buFont typeface="Arial" panose="020B0604020202020204" pitchFamily="34" charset="0"/>
                        <a:buChar char="•"/>
                      </a:pPr>
                      <a:r>
                        <a:rPr lang="en-GB" b="0" dirty="0">
                          <a:solidFill>
                            <a:schemeClr val="tx1"/>
                          </a:solidFill>
                        </a:rPr>
                        <a:t>Football</a:t>
                      </a:r>
                    </a:p>
                  </a:txBody>
                  <a:tcPr/>
                </a:tc>
                <a:tc>
                  <a:txBody>
                    <a:bodyPr/>
                    <a:lstStyle/>
                    <a:p>
                      <a:pPr marL="285750" indent="-285750">
                        <a:buFont typeface="Arial" panose="020B0604020202020204" pitchFamily="34" charset="0"/>
                        <a:buChar char="•"/>
                      </a:pPr>
                      <a:r>
                        <a:rPr lang="en-GB" b="0" dirty="0">
                          <a:solidFill>
                            <a:schemeClr val="tx1"/>
                          </a:solidFill>
                        </a:rPr>
                        <a:t>Rugby</a:t>
                      </a:r>
                    </a:p>
                  </a:txBody>
                  <a:tcPr/>
                </a:tc>
                <a:tc>
                  <a:txBody>
                    <a:bodyPr/>
                    <a:lstStyle/>
                    <a:p>
                      <a:pPr marL="285750" indent="-285750">
                        <a:buFont typeface="Arial" panose="020B0604020202020204" pitchFamily="34" charset="0"/>
                        <a:buChar char="•"/>
                      </a:pPr>
                      <a:r>
                        <a:rPr lang="en-GB" b="0" dirty="0">
                          <a:solidFill>
                            <a:schemeClr val="tx1"/>
                          </a:solidFill>
                        </a:rPr>
                        <a:t>ICT &amp; Coding</a:t>
                      </a:r>
                    </a:p>
                  </a:txBody>
                  <a:tcPr/>
                </a:tc>
                <a:extLst>
                  <a:ext uri="{0D108BD9-81ED-4DB2-BD59-A6C34878D82A}">
                    <a16:rowId xmlns:a16="http://schemas.microsoft.com/office/drawing/2014/main" val="343452843"/>
                  </a:ext>
                </a:extLst>
              </a:tr>
              <a:tr h="368886">
                <a:tc>
                  <a:txBody>
                    <a:bodyPr/>
                    <a:lstStyle/>
                    <a:p>
                      <a:pPr marL="285750" indent="-285750">
                        <a:buFont typeface="Arial" panose="020B0604020202020204" pitchFamily="34" charset="0"/>
                        <a:buChar char="•"/>
                      </a:pPr>
                      <a:r>
                        <a:rPr lang="en-GB" dirty="0"/>
                        <a:t>Bug Club</a:t>
                      </a:r>
                    </a:p>
                  </a:txBody>
                  <a:tcPr/>
                </a:tc>
                <a:tc>
                  <a:txBody>
                    <a:bodyPr/>
                    <a:lstStyle/>
                    <a:p>
                      <a:pPr marL="285750" indent="-285750">
                        <a:buFont typeface="Arial" panose="020B0604020202020204" pitchFamily="34" charset="0"/>
                        <a:buChar char="•"/>
                      </a:pPr>
                      <a:r>
                        <a:rPr lang="en-GB" dirty="0"/>
                        <a:t>Drama</a:t>
                      </a:r>
                    </a:p>
                  </a:txBody>
                  <a:tcPr/>
                </a:tc>
                <a:tc>
                  <a:txBody>
                    <a:bodyPr/>
                    <a:lstStyle/>
                    <a:p>
                      <a:pPr marL="285750" indent="-285750">
                        <a:buFont typeface="Arial" panose="020B0604020202020204" pitchFamily="34" charset="0"/>
                        <a:buChar char="•"/>
                      </a:pPr>
                      <a:r>
                        <a:rPr lang="en-GB" dirty="0"/>
                        <a:t>Eco Club</a:t>
                      </a:r>
                    </a:p>
                  </a:txBody>
                  <a:tcPr/>
                </a:tc>
                <a:extLst>
                  <a:ext uri="{0D108BD9-81ED-4DB2-BD59-A6C34878D82A}">
                    <a16:rowId xmlns:a16="http://schemas.microsoft.com/office/drawing/2014/main" val="3012471713"/>
                  </a:ext>
                </a:extLst>
              </a:tr>
              <a:tr h="368886">
                <a:tc>
                  <a:txBody>
                    <a:bodyPr/>
                    <a:lstStyle/>
                    <a:p>
                      <a:pPr marL="285750" indent="-285750">
                        <a:buFont typeface="Arial" panose="020B0604020202020204" pitchFamily="34" charset="0"/>
                        <a:buChar char="•"/>
                      </a:pPr>
                      <a:r>
                        <a:rPr lang="en-GB" dirty="0"/>
                        <a:t>Art &amp; Craft</a:t>
                      </a:r>
                    </a:p>
                  </a:txBody>
                  <a:tcPr/>
                </a:tc>
                <a:tc>
                  <a:txBody>
                    <a:bodyPr/>
                    <a:lstStyle/>
                    <a:p>
                      <a:pPr marL="285750" indent="-285750">
                        <a:buFont typeface="Arial" panose="020B0604020202020204" pitchFamily="34" charset="0"/>
                        <a:buChar char="•"/>
                      </a:pPr>
                      <a:r>
                        <a:rPr lang="en-GB" dirty="0"/>
                        <a:t>Cycling</a:t>
                      </a:r>
                    </a:p>
                  </a:txBody>
                  <a:tcPr/>
                </a:tc>
                <a:tc>
                  <a:txBody>
                    <a:bodyPr/>
                    <a:lstStyle/>
                    <a:p>
                      <a:pPr marL="285750" indent="-285750">
                        <a:buFont typeface="Arial" panose="020B0604020202020204" pitchFamily="34" charset="0"/>
                        <a:buChar char="•"/>
                      </a:pPr>
                      <a:r>
                        <a:rPr lang="en-GB" dirty="0"/>
                        <a:t>Cookery</a:t>
                      </a:r>
                    </a:p>
                  </a:txBody>
                  <a:tcPr/>
                </a:tc>
                <a:extLst>
                  <a:ext uri="{0D108BD9-81ED-4DB2-BD59-A6C34878D82A}">
                    <a16:rowId xmlns:a16="http://schemas.microsoft.com/office/drawing/2014/main" val="2414457283"/>
                  </a:ext>
                </a:extLst>
              </a:tr>
              <a:tr h="636708">
                <a:tc>
                  <a:txBody>
                    <a:bodyPr/>
                    <a:lstStyle/>
                    <a:p>
                      <a:pPr marL="285750" indent="-285750">
                        <a:buFont typeface="Arial" panose="020B0604020202020204" pitchFamily="34" charset="0"/>
                        <a:buChar char="•"/>
                      </a:pPr>
                      <a:r>
                        <a:rPr lang="en-GB" dirty="0"/>
                        <a:t>Scripture/</a:t>
                      </a:r>
                    </a:p>
                    <a:p>
                      <a:pPr marL="0" indent="0">
                        <a:buFont typeface="Arial" panose="020B0604020202020204" pitchFamily="34" charset="0"/>
                        <a:buNone/>
                      </a:pPr>
                      <a:r>
                        <a:rPr lang="en-GB" dirty="0"/>
                        <a:t>    Bible Club</a:t>
                      </a:r>
                    </a:p>
                  </a:txBody>
                  <a:tcPr/>
                </a:tc>
                <a:tc>
                  <a:txBody>
                    <a:bodyPr/>
                    <a:lstStyle/>
                    <a:p>
                      <a:pPr marL="285750" indent="-285750">
                        <a:buFont typeface="Arial" panose="020B0604020202020204" pitchFamily="34" charset="0"/>
                        <a:buChar char="•"/>
                      </a:pPr>
                      <a:r>
                        <a:rPr lang="en-GB" dirty="0"/>
                        <a:t>Choir</a:t>
                      </a:r>
                    </a:p>
                  </a:txBody>
                  <a:tcPr/>
                </a:tc>
                <a:tc>
                  <a:txBody>
                    <a:bodyPr/>
                    <a:lstStyle/>
                    <a:p>
                      <a:pPr marL="285750" indent="-285750">
                        <a:buFont typeface="Arial" panose="020B0604020202020204" pitchFamily="34" charset="0"/>
                        <a:buChar char="•"/>
                      </a:pPr>
                      <a:r>
                        <a:rPr lang="en-GB" dirty="0"/>
                        <a:t>First Communion</a:t>
                      </a:r>
                    </a:p>
                  </a:txBody>
                  <a:tcPr/>
                </a:tc>
                <a:extLst>
                  <a:ext uri="{0D108BD9-81ED-4DB2-BD59-A6C34878D82A}">
                    <a16:rowId xmlns:a16="http://schemas.microsoft.com/office/drawing/2014/main" val="4056318210"/>
                  </a:ext>
                </a:extLst>
              </a:tr>
            </a:tbl>
          </a:graphicData>
        </a:graphic>
      </p:graphicFrame>
    </p:spTree>
    <p:extLst>
      <p:ext uri="{BB962C8B-B14F-4D97-AF65-F5344CB8AC3E}">
        <p14:creationId xmlns:p14="http://schemas.microsoft.com/office/powerpoint/2010/main" val="1610424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58663"/>
            <a:ext cx="8596668" cy="693107"/>
          </a:xfrm>
        </p:spPr>
        <p:txBody>
          <a:bodyPr>
            <a:normAutofit fontScale="90000"/>
          </a:bodyPr>
          <a:lstStyle/>
          <a:p>
            <a:r>
              <a:rPr lang="en-GB" dirty="0"/>
              <a:t>Educational Visits, Residential &amp; Shared Ed…</a:t>
            </a:r>
          </a:p>
        </p:txBody>
      </p:sp>
      <p:sp>
        <p:nvSpPr>
          <p:cNvPr id="3" name="Content Placeholder 2"/>
          <p:cNvSpPr>
            <a:spLocks noGrp="1"/>
          </p:cNvSpPr>
          <p:nvPr>
            <p:ph sz="half" idx="1"/>
          </p:nvPr>
        </p:nvSpPr>
        <p:spPr>
          <a:xfrm>
            <a:off x="677334" y="851770"/>
            <a:ext cx="4184035" cy="5812077"/>
          </a:xfrm>
        </p:spPr>
        <p:txBody>
          <a:bodyPr>
            <a:normAutofit lnSpcReduction="10000"/>
          </a:bodyPr>
          <a:lstStyle/>
          <a:p>
            <a:pPr marL="0" indent="0">
              <a:buNone/>
            </a:pPr>
            <a:r>
              <a:rPr lang="en-GB" sz="2000" dirty="0"/>
              <a:t>Pupils in JMPS benefit from a range of Educational visits and children from P6-7 enjoy a residential visits.</a:t>
            </a:r>
          </a:p>
          <a:p>
            <a:pPr marL="0" indent="0">
              <a:buNone/>
            </a:pPr>
            <a:endParaRPr lang="en-GB" sz="1100" dirty="0"/>
          </a:p>
          <a:p>
            <a:pPr marL="0" indent="0">
              <a:buNone/>
            </a:pPr>
            <a:r>
              <a:rPr lang="en-GB" sz="2000" dirty="0"/>
              <a:t>These include…</a:t>
            </a:r>
          </a:p>
          <a:p>
            <a:r>
              <a:rPr lang="en-GB" sz="2000" dirty="0"/>
              <a:t>P1 – The Farm</a:t>
            </a:r>
          </a:p>
          <a:p>
            <a:r>
              <a:rPr lang="en-GB" sz="2000" dirty="0"/>
              <a:t>P2 – The Garden Centre</a:t>
            </a:r>
          </a:p>
          <a:p>
            <a:r>
              <a:rPr lang="en-GB" sz="2000" dirty="0"/>
              <a:t>P3 – Folk Park</a:t>
            </a:r>
          </a:p>
          <a:p>
            <a:r>
              <a:rPr lang="en-GB" sz="2000" dirty="0"/>
              <a:t>P4 – Armagh Planetarium</a:t>
            </a:r>
          </a:p>
          <a:p>
            <a:r>
              <a:rPr lang="en-GB" sz="2000" dirty="0"/>
              <a:t>P5 – Waterways Ireland</a:t>
            </a:r>
          </a:p>
          <a:p>
            <a:r>
              <a:rPr lang="en-GB" sz="2000" dirty="0"/>
              <a:t>P6 – Stem Centre</a:t>
            </a:r>
          </a:p>
          <a:p>
            <a:r>
              <a:rPr lang="en-GB" sz="2000" dirty="0"/>
              <a:t>P7 –Residential i.e. Edinburgh / Manchester</a:t>
            </a:r>
          </a:p>
        </p:txBody>
      </p:sp>
      <p:sp>
        <p:nvSpPr>
          <p:cNvPr id="4" name="Content Placeholder 3"/>
          <p:cNvSpPr>
            <a:spLocks noGrp="1"/>
          </p:cNvSpPr>
          <p:nvPr>
            <p:ph sz="half" idx="2"/>
          </p:nvPr>
        </p:nvSpPr>
        <p:spPr>
          <a:xfrm>
            <a:off x="4975667" y="851770"/>
            <a:ext cx="5508617" cy="5812077"/>
          </a:xfrm>
          <a:ln w="38100">
            <a:solidFill>
              <a:schemeClr val="accent1"/>
            </a:solidFill>
          </a:ln>
        </p:spPr>
        <p:txBody>
          <a:bodyPr>
            <a:normAutofit lnSpcReduction="10000"/>
          </a:bodyPr>
          <a:lstStyle/>
          <a:p>
            <a:pPr marL="0" indent="0" algn="ctr">
              <a:buNone/>
            </a:pPr>
            <a:r>
              <a:rPr lang="en-GB" sz="2400" b="1" u="sng" dirty="0">
                <a:solidFill>
                  <a:schemeClr val="accent1"/>
                </a:solidFill>
              </a:rPr>
              <a:t>Shared Education</a:t>
            </a:r>
          </a:p>
          <a:p>
            <a:pPr marL="0" indent="0">
              <a:buNone/>
            </a:pPr>
            <a:r>
              <a:rPr lang="en-GB" sz="2400" dirty="0">
                <a:solidFill>
                  <a:schemeClr val="tx1"/>
                </a:solidFill>
              </a:rPr>
              <a:t>We are an inclusive school and pride ourselves on valuing everyone equally – respect &amp; diversity is part of our strength.</a:t>
            </a:r>
          </a:p>
          <a:p>
            <a:pPr marL="0" indent="0">
              <a:buNone/>
            </a:pPr>
            <a:endParaRPr lang="en-GB" sz="2400" dirty="0">
              <a:solidFill>
                <a:schemeClr val="tx1"/>
              </a:solidFill>
            </a:endParaRPr>
          </a:p>
          <a:p>
            <a:pPr marL="0" indent="0">
              <a:buNone/>
            </a:pPr>
            <a:r>
              <a:rPr lang="en-GB" sz="2400" dirty="0">
                <a:solidFill>
                  <a:schemeClr val="tx1"/>
                </a:solidFill>
              </a:rPr>
              <a:t>From 2016 Jones Memorial PS has accessed additional funding to support our Extended schools initiatives with our partner schools in the Fermanagh Cluster.</a:t>
            </a:r>
          </a:p>
          <a:p>
            <a:pPr marL="0" indent="0">
              <a:buNone/>
            </a:pPr>
            <a:endParaRPr lang="en-GB" sz="2400" dirty="0">
              <a:solidFill>
                <a:schemeClr val="tx1"/>
              </a:solidFill>
            </a:endParaRPr>
          </a:p>
          <a:p>
            <a:pPr marL="0" indent="0">
              <a:buNone/>
            </a:pPr>
            <a:r>
              <a:rPr lang="en-GB" sz="2400" dirty="0">
                <a:solidFill>
                  <a:schemeClr val="tx1"/>
                </a:solidFill>
              </a:rPr>
              <a:t>From 2017 JMPS has accessed resources through CASE (Peace4) with our partner school Holy Trinity. </a:t>
            </a:r>
          </a:p>
          <a:p>
            <a:pPr marL="0" indent="0">
              <a:buNone/>
            </a:pPr>
            <a:endParaRPr lang="en-GB" sz="2400" dirty="0">
              <a:solidFill>
                <a:schemeClr val="tx1"/>
              </a:solidFill>
            </a:endParaRPr>
          </a:p>
        </p:txBody>
      </p:sp>
    </p:spTree>
    <p:extLst>
      <p:ext uri="{BB962C8B-B14F-4D97-AF65-F5344CB8AC3E}">
        <p14:creationId xmlns:p14="http://schemas.microsoft.com/office/powerpoint/2010/main" val="74701516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8955</TotalTime>
  <Words>1584</Words>
  <Application>Microsoft Office PowerPoint</Application>
  <PresentationFormat>Widescreen</PresentationFormat>
  <Paragraphs>219</Paragraphs>
  <Slides>16</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Bradley Hand ITC</vt:lpstr>
      <vt:lpstr>Calibri</vt:lpstr>
      <vt:lpstr>Helvetica</vt:lpstr>
      <vt:lpstr>SassoonPrimaryInfant</vt:lpstr>
      <vt:lpstr>Times</vt:lpstr>
      <vt:lpstr>Trebuchet MS</vt:lpstr>
      <vt:lpstr>Wingdings</vt:lpstr>
      <vt:lpstr>Wingdings 3</vt:lpstr>
      <vt:lpstr>Facet</vt:lpstr>
      <vt:lpstr>Jones Memorial  Primary School </vt:lpstr>
      <vt:lpstr>Principals Welcome!</vt:lpstr>
      <vt:lpstr>Our Mission in our JMPS Family…</vt:lpstr>
      <vt:lpstr>Some background information…</vt:lpstr>
      <vt:lpstr>Communicating with you…</vt:lpstr>
      <vt:lpstr>What is Primary 1 like?</vt:lpstr>
      <vt:lpstr>Transitions to Primary 1…</vt:lpstr>
      <vt:lpstr>Extra Curricular Activities &amp; Wrap Around Care</vt:lpstr>
      <vt:lpstr>Educational Visits, Residential &amp; Shared Ed…</vt:lpstr>
      <vt:lpstr>AQE &amp; Transfer on from JMPS</vt:lpstr>
      <vt:lpstr>Important Dates…</vt:lpstr>
      <vt:lpstr>Admissions Criteria…</vt:lpstr>
      <vt:lpstr>How to join our Family… </vt:lpstr>
      <vt:lpstr>Would you like to visit school?</vt:lpstr>
      <vt:lpstr>And finally…</vt:lpstr>
      <vt:lpstr>              Thank you!</vt:lpstr>
    </vt:vector>
  </TitlesOfParts>
  <Company>C2k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Ashgrove Primary School</dc:title>
  <dc:creator>R Smith</dc:creator>
  <cp:lastModifiedBy>S ISHERWOOD</cp:lastModifiedBy>
  <cp:revision>161</cp:revision>
  <cp:lastPrinted>2019-11-04T10:23:09Z</cp:lastPrinted>
  <dcterms:created xsi:type="dcterms:W3CDTF">2017-11-07T20:32:05Z</dcterms:created>
  <dcterms:modified xsi:type="dcterms:W3CDTF">2022-12-02T14:26:42Z</dcterms:modified>
</cp:coreProperties>
</file>